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8"/>
  </p:notesMasterIdLst>
  <p:sldIdLst>
    <p:sldId id="256" r:id="rId2"/>
    <p:sldId id="311" r:id="rId3"/>
    <p:sldId id="279" r:id="rId4"/>
    <p:sldId id="280" r:id="rId5"/>
    <p:sldId id="281" r:id="rId6"/>
    <p:sldId id="282" r:id="rId7"/>
    <p:sldId id="285" r:id="rId8"/>
    <p:sldId id="283" r:id="rId9"/>
    <p:sldId id="287" r:id="rId10"/>
    <p:sldId id="284" r:id="rId11"/>
    <p:sldId id="286" r:id="rId12"/>
    <p:sldId id="288" r:id="rId13"/>
    <p:sldId id="289" r:id="rId14"/>
    <p:sldId id="291" r:id="rId15"/>
    <p:sldId id="290" r:id="rId16"/>
    <p:sldId id="292" r:id="rId17"/>
    <p:sldId id="293" r:id="rId18"/>
    <p:sldId id="295" r:id="rId19"/>
    <p:sldId id="296" r:id="rId20"/>
    <p:sldId id="297" r:id="rId21"/>
    <p:sldId id="298" r:id="rId22"/>
    <p:sldId id="294" r:id="rId23"/>
    <p:sldId id="299" r:id="rId24"/>
    <p:sldId id="301" r:id="rId25"/>
    <p:sldId id="300" r:id="rId26"/>
    <p:sldId id="302" r:id="rId27"/>
    <p:sldId id="303" r:id="rId28"/>
    <p:sldId id="304" r:id="rId29"/>
    <p:sldId id="305" r:id="rId30"/>
    <p:sldId id="306" r:id="rId31"/>
    <p:sldId id="307" r:id="rId32"/>
    <p:sldId id="308" r:id="rId33"/>
    <p:sldId id="309" r:id="rId34"/>
    <p:sldId id="310" r:id="rId35"/>
    <p:sldId id="258" r:id="rId36"/>
    <p:sldId id="263" r:id="rId37"/>
    <p:sldId id="265" r:id="rId38"/>
    <p:sldId id="259" r:id="rId39"/>
    <p:sldId id="264" r:id="rId40"/>
    <p:sldId id="266" r:id="rId41"/>
    <p:sldId id="261" r:id="rId42"/>
    <p:sldId id="260" r:id="rId43"/>
    <p:sldId id="262" r:id="rId44"/>
    <p:sldId id="267" r:id="rId45"/>
    <p:sldId id="268" r:id="rId46"/>
    <p:sldId id="257" r:id="rId47"/>
    <p:sldId id="269" r:id="rId48"/>
    <p:sldId id="270" r:id="rId49"/>
    <p:sldId id="271" r:id="rId50"/>
    <p:sldId id="272" r:id="rId51"/>
    <p:sldId id="273" r:id="rId52"/>
    <p:sldId id="274" r:id="rId53"/>
    <p:sldId id="276" r:id="rId54"/>
    <p:sldId id="277" r:id="rId55"/>
    <p:sldId id="275" r:id="rId56"/>
    <p:sldId id="278" r:id="rId57"/>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03"/>
    <p:restoredTop sz="90979"/>
  </p:normalViewPr>
  <p:slideViewPr>
    <p:cSldViewPr snapToGrid="0">
      <p:cViewPr>
        <p:scale>
          <a:sx n="129" d="100"/>
          <a:sy n="129" d="100"/>
        </p:scale>
        <p:origin x="1016" y="54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0E71DF-E0D0-7A42-8EB1-FD9E38782A52}" type="datetimeFigureOut">
              <a:rPr lang="en-DE" smtClean="0"/>
              <a:t>07.05.25</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A27103-EA69-184A-848F-7AFB28D74993}" type="slidenum">
              <a:rPr lang="en-DE" smtClean="0"/>
              <a:t>‹#›</a:t>
            </a:fld>
            <a:endParaRPr lang="en-DE"/>
          </a:p>
        </p:txBody>
      </p:sp>
    </p:spTree>
    <p:extLst>
      <p:ext uri="{BB962C8B-B14F-4D97-AF65-F5344CB8AC3E}">
        <p14:creationId xmlns:p14="http://schemas.microsoft.com/office/powerpoint/2010/main" val="2530839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https://besjournals.onlinelibrary.wiley.com/doi/10.1111/j.2041-210X.2011.00160.x</a:t>
            </a:r>
          </a:p>
          <a:p>
            <a:endParaRPr lang="en-DE" dirty="0"/>
          </a:p>
        </p:txBody>
      </p:sp>
      <p:sp>
        <p:nvSpPr>
          <p:cNvPr id="4" name="Slide Number Placeholder 3"/>
          <p:cNvSpPr>
            <a:spLocks noGrp="1"/>
          </p:cNvSpPr>
          <p:nvPr>
            <p:ph type="sldNum" sz="quarter" idx="5"/>
          </p:nvPr>
        </p:nvSpPr>
        <p:spPr/>
        <p:txBody>
          <a:bodyPr/>
          <a:lstStyle/>
          <a:p>
            <a:fld id="{F7A27103-EA69-184A-848F-7AFB28D74993}" type="slidenum">
              <a:rPr lang="en-DE" smtClean="0"/>
              <a:t>3</a:t>
            </a:fld>
            <a:endParaRPr lang="en-DE"/>
          </a:p>
        </p:txBody>
      </p:sp>
    </p:spTree>
    <p:extLst>
      <p:ext uri="{BB962C8B-B14F-4D97-AF65-F5344CB8AC3E}">
        <p14:creationId xmlns:p14="http://schemas.microsoft.com/office/powerpoint/2010/main" val="961846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F7A27103-EA69-184A-848F-7AFB28D74993}" type="slidenum">
              <a:rPr lang="en-DE" smtClean="0"/>
              <a:t>4</a:t>
            </a:fld>
            <a:endParaRPr lang="en-DE"/>
          </a:p>
        </p:txBody>
      </p:sp>
    </p:spTree>
    <p:extLst>
      <p:ext uri="{BB962C8B-B14F-4D97-AF65-F5344CB8AC3E}">
        <p14:creationId xmlns:p14="http://schemas.microsoft.com/office/powerpoint/2010/main" val="1980893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F7A27103-EA69-184A-848F-7AFB28D74993}" type="slidenum">
              <a:rPr lang="en-DE" smtClean="0"/>
              <a:t>6</a:t>
            </a:fld>
            <a:endParaRPr lang="en-DE"/>
          </a:p>
        </p:txBody>
      </p:sp>
    </p:spTree>
    <p:extLst>
      <p:ext uri="{BB962C8B-B14F-4D97-AF65-F5344CB8AC3E}">
        <p14:creationId xmlns:p14="http://schemas.microsoft.com/office/powerpoint/2010/main" val="3140468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F7A27103-EA69-184A-848F-7AFB28D74993}" type="slidenum">
              <a:rPr lang="en-DE" smtClean="0"/>
              <a:t>16</a:t>
            </a:fld>
            <a:endParaRPr lang="en-DE"/>
          </a:p>
        </p:txBody>
      </p:sp>
    </p:spTree>
    <p:extLst>
      <p:ext uri="{BB962C8B-B14F-4D97-AF65-F5344CB8AC3E}">
        <p14:creationId xmlns:p14="http://schemas.microsoft.com/office/powerpoint/2010/main" val="3717426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F7A27103-EA69-184A-848F-7AFB28D74993}" type="slidenum">
              <a:rPr lang="en-DE" smtClean="0"/>
              <a:t>23</a:t>
            </a:fld>
            <a:endParaRPr lang="en-DE"/>
          </a:p>
        </p:txBody>
      </p:sp>
    </p:spTree>
    <p:extLst>
      <p:ext uri="{BB962C8B-B14F-4D97-AF65-F5344CB8AC3E}">
        <p14:creationId xmlns:p14="http://schemas.microsoft.com/office/powerpoint/2010/main" val="3202013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F7A27103-EA69-184A-848F-7AFB28D74993}" type="slidenum">
              <a:rPr lang="en-DE" smtClean="0"/>
              <a:t>35</a:t>
            </a:fld>
            <a:endParaRPr lang="en-DE"/>
          </a:p>
        </p:txBody>
      </p:sp>
    </p:spTree>
    <p:extLst>
      <p:ext uri="{BB962C8B-B14F-4D97-AF65-F5344CB8AC3E}">
        <p14:creationId xmlns:p14="http://schemas.microsoft.com/office/powerpoint/2010/main" val="1717224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F7A27103-EA69-184A-848F-7AFB28D74993}" type="slidenum">
              <a:rPr lang="en-DE" smtClean="0"/>
              <a:t>37</a:t>
            </a:fld>
            <a:endParaRPr lang="en-DE"/>
          </a:p>
        </p:txBody>
      </p:sp>
    </p:spTree>
    <p:extLst>
      <p:ext uri="{BB962C8B-B14F-4D97-AF65-F5344CB8AC3E}">
        <p14:creationId xmlns:p14="http://schemas.microsoft.com/office/powerpoint/2010/main" val="31924622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D5C1-0B04-8BC7-71AB-A8DA64344CE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E"/>
          </a:p>
        </p:txBody>
      </p:sp>
      <p:sp>
        <p:nvSpPr>
          <p:cNvPr id="3" name="Subtitle 2">
            <a:extLst>
              <a:ext uri="{FF2B5EF4-FFF2-40B4-BE49-F238E27FC236}">
                <a16:creationId xmlns:a16="http://schemas.microsoft.com/office/drawing/2014/main" id="{D4C3EF38-F872-9F5B-5934-9B83E9C712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E"/>
          </a:p>
        </p:txBody>
      </p:sp>
      <p:sp>
        <p:nvSpPr>
          <p:cNvPr id="4" name="Date Placeholder 3">
            <a:extLst>
              <a:ext uri="{FF2B5EF4-FFF2-40B4-BE49-F238E27FC236}">
                <a16:creationId xmlns:a16="http://schemas.microsoft.com/office/drawing/2014/main" id="{FBF72FAA-503B-7863-49A7-8DD954128147}"/>
              </a:ext>
            </a:extLst>
          </p:cNvPr>
          <p:cNvSpPr>
            <a:spLocks noGrp="1"/>
          </p:cNvSpPr>
          <p:nvPr>
            <p:ph type="dt" sz="half" idx="10"/>
          </p:nvPr>
        </p:nvSpPr>
        <p:spPr/>
        <p:txBody>
          <a:bodyPr/>
          <a:lstStyle/>
          <a:p>
            <a:fld id="{26C92B4E-EC46-7846-89AC-149EE51569A9}" type="datetime1">
              <a:rPr lang="de-DE" smtClean="0"/>
              <a:t>07.05.25</a:t>
            </a:fld>
            <a:endParaRPr lang="en-DE"/>
          </a:p>
        </p:txBody>
      </p:sp>
      <p:sp>
        <p:nvSpPr>
          <p:cNvPr id="5" name="Footer Placeholder 4">
            <a:extLst>
              <a:ext uri="{FF2B5EF4-FFF2-40B4-BE49-F238E27FC236}">
                <a16:creationId xmlns:a16="http://schemas.microsoft.com/office/drawing/2014/main" id="{BF2A31B6-FA63-3CA2-581B-CD3ACC2225CA}"/>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626E3F25-BB50-D672-4B7B-1531966322C8}"/>
              </a:ext>
            </a:extLst>
          </p:cNvPr>
          <p:cNvSpPr>
            <a:spLocks noGrp="1"/>
          </p:cNvSpPr>
          <p:nvPr>
            <p:ph type="sldNum" sz="quarter" idx="12"/>
          </p:nvPr>
        </p:nvSpPr>
        <p:spPr/>
        <p:txBody>
          <a:bodyPr/>
          <a:lstStyle/>
          <a:p>
            <a:fld id="{3F6C359D-CFAE-9B41-B51B-43E777F3E1C6}" type="slidenum">
              <a:rPr lang="en-DE" smtClean="0"/>
              <a:t>‹#›</a:t>
            </a:fld>
            <a:endParaRPr lang="en-DE"/>
          </a:p>
        </p:txBody>
      </p:sp>
    </p:spTree>
    <p:extLst>
      <p:ext uri="{BB962C8B-B14F-4D97-AF65-F5344CB8AC3E}">
        <p14:creationId xmlns:p14="http://schemas.microsoft.com/office/powerpoint/2010/main" val="10243943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79670-077C-B70F-C97A-2BAFBA2127B9}"/>
              </a:ext>
            </a:extLst>
          </p:cNvPr>
          <p:cNvSpPr>
            <a:spLocks noGrp="1"/>
          </p:cNvSpPr>
          <p:nvPr>
            <p:ph type="title"/>
          </p:nvPr>
        </p:nvSpPr>
        <p:spPr/>
        <p:txBody>
          <a:bodyPr/>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BF4A5B68-E75D-F505-E820-D8C6404DAA3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7960A15B-9AB7-A260-6960-809F1A2A0382}"/>
              </a:ext>
            </a:extLst>
          </p:cNvPr>
          <p:cNvSpPr>
            <a:spLocks noGrp="1"/>
          </p:cNvSpPr>
          <p:nvPr>
            <p:ph type="dt" sz="half" idx="10"/>
          </p:nvPr>
        </p:nvSpPr>
        <p:spPr/>
        <p:txBody>
          <a:bodyPr/>
          <a:lstStyle/>
          <a:p>
            <a:fld id="{1C6875B8-E4AF-AC45-B717-B6866D7987EC}" type="datetime1">
              <a:rPr lang="de-DE" smtClean="0"/>
              <a:t>07.05.25</a:t>
            </a:fld>
            <a:endParaRPr lang="en-DE"/>
          </a:p>
        </p:txBody>
      </p:sp>
      <p:sp>
        <p:nvSpPr>
          <p:cNvPr id="5" name="Footer Placeholder 4">
            <a:extLst>
              <a:ext uri="{FF2B5EF4-FFF2-40B4-BE49-F238E27FC236}">
                <a16:creationId xmlns:a16="http://schemas.microsoft.com/office/drawing/2014/main" id="{31FA4B64-4778-EF8E-FE26-E36373E5B7AD}"/>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C505BF97-4B3F-5F39-6463-CA70935CF6BE}"/>
              </a:ext>
            </a:extLst>
          </p:cNvPr>
          <p:cNvSpPr>
            <a:spLocks noGrp="1"/>
          </p:cNvSpPr>
          <p:nvPr>
            <p:ph type="sldNum" sz="quarter" idx="12"/>
          </p:nvPr>
        </p:nvSpPr>
        <p:spPr/>
        <p:txBody>
          <a:bodyPr/>
          <a:lstStyle/>
          <a:p>
            <a:fld id="{3F6C359D-CFAE-9B41-B51B-43E777F3E1C6}" type="slidenum">
              <a:rPr lang="en-DE" smtClean="0"/>
              <a:t>‹#›</a:t>
            </a:fld>
            <a:endParaRPr lang="en-DE"/>
          </a:p>
        </p:txBody>
      </p:sp>
    </p:spTree>
    <p:extLst>
      <p:ext uri="{BB962C8B-B14F-4D97-AF65-F5344CB8AC3E}">
        <p14:creationId xmlns:p14="http://schemas.microsoft.com/office/powerpoint/2010/main" val="11658628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4DC87E-72B8-B647-250A-57C379EDFD2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A198E913-0080-D7BC-6499-11B160F0F13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C542124F-F961-4471-A997-3DC778AA51F6}"/>
              </a:ext>
            </a:extLst>
          </p:cNvPr>
          <p:cNvSpPr>
            <a:spLocks noGrp="1"/>
          </p:cNvSpPr>
          <p:nvPr>
            <p:ph type="dt" sz="half" idx="10"/>
          </p:nvPr>
        </p:nvSpPr>
        <p:spPr/>
        <p:txBody>
          <a:bodyPr/>
          <a:lstStyle/>
          <a:p>
            <a:fld id="{7EA74DC7-6391-3448-B18D-348BEB833C07}" type="datetime1">
              <a:rPr lang="de-DE" smtClean="0"/>
              <a:t>07.05.25</a:t>
            </a:fld>
            <a:endParaRPr lang="en-DE"/>
          </a:p>
        </p:txBody>
      </p:sp>
      <p:sp>
        <p:nvSpPr>
          <p:cNvPr id="5" name="Footer Placeholder 4">
            <a:extLst>
              <a:ext uri="{FF2B5EF4-FFF2-40B4-BE49-F238E27FC236}">
                <a16:creationId xmlns:a16="http://schemas.microsoft.com/office/drawing/2014/main" id="{E3FF1E81-5D7D-0967-127F-0588173994D4}"/>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144B2B6E-39BD-1520-CB79-B926698F29EB}"/>
              </a:ext>
            </a:extLst>
          </p:cNvPr>
          <p:cNvSpPr>
            <a:spLocks noGrp="1"/>
          </p:cNvSpPr>
          <p:nvPr>
            <p:ph type="sldNum" sz="quarter" idx="12"/>
          </p:nvPr>
        </p:nvSpPr>
        <p:spPr/>
        <p:txBody>
          <a:bodyPr/>
          <a:lstStyle/>
          <a:p>
            <a:fld id="{3F6C359D-CFAE-9B41-B51B-43E777F3E1C6}" type="slidenum">
              <a:rPr lang="en-DE" smtClean="0"/>
              <a:t>‹#›</a:t>
            </a:fld>
            <a:endParaRPr lang="en-DE"/>
          </a:p>
        </p:txBody>
      </p:sp>
    </p:spTree>
    <p:extLst>
      <p:ext uri="{BB962C8B-B14F-4D97-AF65-F5344CB8AC3E}">
        <p14:creationId xmlns:p14="http://schemas.microsoft.com/office/powerpoint/2010/main" val="3618146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48A0F-3532-7687-9824-8ABA5D1E8591}"/>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1C9A1C82-4C20-6B33-118F-D587A94ECEE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C48143CF-1FB8-54E1-C6F7-11F7C5629EC4}"/>
              </a:ext>
            </a:extLst>
          </p:cNvPr>
          <p:cNvSpPr>
            <a:spLocks noGrp="1"/>
          </p:cNvSpPr>
          <p:nvPr>
            <p:ph type="dt" sz="half" idx="10"/>
          </p:nvPr>
        </p:nvSpPr>
        <p:spPr/>
        <p:txBody>
          <a:bodyPr/>
          <a:lstStyle/>
          <a:p>
            <a:fld id="{8D121FAA-D8C6-544F-A3EE-9C3CE821B6BB}" type="datetime1">
              <a:rPr lang="de-DE" smtClean="0"/>
              <a:t>07.05.25</a:t>
            </a:fld>
            <a:endParaRPr lang="en-DE"/>
          </a:p>
        </p:txBody>
      </p:sp>
      <p:sp>
        <p:nvSpPr>
          <p:cNvPr id="5" name="Footer Placeholder 4">
            <a:extLst>
              <a:ext uri="{FF2B5EF4-FFF2-40B4-BE49-F238E27FC236}">
                <a16:creationId xmlns:a16="http://schemas.microsoft.com/office/drawing/2014/main" id="{68F875E4-979D-5286-9D64-AB9C447A0A22}"/>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B3E80FF2-A396-A2EA-4565-109CE42AC1F8}"/>
              </a:ext>
            </a:extLst>
          </p:cNvPr>
          <p:cNvSpPr>
            <a:spLocks noGrp="1"/>
          </p:cNvSpPr>
          <p:nvPr>
            <p:ph type="sldNum" sz="quarter" idx="12"/>
          </p:nvPr>
        </p:nvSpPr>
        <p:spPr/>
        <p:txBody>
          <a:bodyPr/>
          <a:lstStyle/>
          <a:p>
            <a:fld id="{3F6C359D-CFAE-9B41-B51B-43E777F3E1C6}" type="slidenum">
              <a:rPr lang="en-DE" smtClean="0"/>
              <a:t>‹#›</a:t>
            </a:fld>
            <a:endParaRPr lang="en-DE"/>
          </a:p>
        </p:txBody>
      </p:sp>
    </p:spTree>
    <p:extLst>
      <p:ext uri="{BB962C8B-B14F-4D97-AF65-F5344CB8AC3E}">
        <p14:creationId xmlns:p14="http://schemas.microsoft.com/office/powerpoint/2010/main" val="2489207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26B2B-E951-CFA0-73D0-4C82B1CA4D0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E"/>
          </a:p>
        </p:txBody>
      </p:sp>
      <p:sp>
        <p:nvSpPr>
          <p:cNvPr id="3" name="Text Placeholder 2">
            <a:extLst>
              <a:ext uri="{FF2B5EF4-FFF2-40B4-BE49-F238E27FC236}">
                <a16:creationId xmlns:a16="http://schemas.microsoft.com/office/drawing/2014/main" id="{6911B6A1-705A-DE76-CFE5-F53BDB9E166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500680E-340D-0B35-577D-C4A8E6996F34}"/>
              </a:ext>
            </a:extLst>
          </p:cNvPr>
          <p:cNvSpPr>
            <a:spLocks noGrp="1"/>
          </p:cNvSpPr>
          <p:nvPr>
            <p:ph type="dt" sz="half" idx="10"/>
          </p:nvPr>
        </p:nvSpPr>
        <p:spPr/>
        <p:txBody>
          <a:bodyPr/>
          <a:lstStyle/>
          <a:p>
            <a:fld id="{40D37BFD-E659-3145-BBDE-786C7238F8C8}" type="datetime1">
              <a:rPr lang="de-DE" smtClean="0"/>
              <a:t>07.05.25</a:t>
            </a:fld>
            <a:endParaRPr lang="en-DE"/>
          </a:p>
        </p:txBody>
      </p:sp>
      <p:sp>
        <p:nvSpPr>
          <p:cNvPr id="5" name="Footer Placeholder 4">
            <a:extLst>
              <a:ext uri="{FF2B5EF4-FFF2-40B4-BE49-F238E27FC236}">
                <a16:creationId xmlns:a16="http://schemas.microsoft.com/office/drawing/2014/main" id="{3E430376-4635-C796-0428-E7E5610A4546}"/>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FFEF38AE-11A4-A151-B447-3CEC27677454}"/>
              </a:ext>
            </a:extLst>
          </p:cNvPr>
          <p:cNvSpPr>
            <a:spLocks noGrp="1"/>
          </p:cNvSpPr>
          <p:nvPr>
            <p:ph type="sldNum" sz="quarter" idx="12"/>
          </p:nvPr>
        </p:nvSpPr>
        <p:spPr/>
        <p:txBody>
          <a:bodyPr/>
          <a:lstStyle/>
          <a:p>
            <a:fld id="{3F6C359D-CFAE-9B41-B51B-43E777F3E1C6}" type="slidenum">
              <a:rPr lang="en-DE" smtClean="0"/>
              <a:t>‹#›</a:t>
            </a:fld>
            <a:endParaRPr lang="en-DE"/>
          </a:p>
        </p:txBody>
      </p:sp>
    </p:spTree>
    <p:extLst>
      <p:ext uri="{BB962C8B-B14F-4D97-AF65-F5344CB8AC3E}">
        <p14:creationId xmlns:p14="http://schemas.microsoft.com/office/powerpoint/2010/main" val="435900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C3B44-36A2-01B5-BF00-BD53F3884423}"/>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258CA4AE-F569-B4C1-E866-32D9A87D350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Content Placeholder 3">
            <a:extLst>
              <a:ext uri="{FF2B5EF4-FFF2-40B4-BE49-F238E27FC236}">
                <a16:creationId xmlns:a16="http://schemas.microsoft.com/office/drawing/2014/main" id="{D5975BE2-3CD9-2B4C-CCC3-486E347BCE2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Date Placeholder 4">
            <a:extLst>
              <a:ext uri="{FF2B5EF4-FFF2-40B4-BE49-F238E27FC236}">
                <a16:creationId xmlns:a16="http://schemas.microsoft.com/office/drawing/2014/main" id="{10EB34D2-76E8-85C1-6CAC-F20107C81C4A}"/>
              </a:ext>
            </a:extLst>
          </p:cNvPr>
          <p:cNvSpPr>
            <a:spLocks noGrp="1"/>
          </p:cNvSpPr>
          <p:nvPr>
            <p:ph type="dt" sz="half" idx="10"/>
          </p:nvPr>
        </p:nvSpPr>
        <p:spPr/>
        <p:txBody>
          <a:bodyPr/>
          <a:lstStyle/>
          <a:p>
            <a:fld id="{A3A3C141-F8EA-9649-A835-23C21FE71BF8}" type="datetime1">
              <a:rPr lang="de-DE" smtClean="0"/>
              <a:t>07.05.25</a:t>
            </a:fld>
            <a:endParaRPr lang="en-DE"/>
          </a:p>
        </p:txBody>
      </p:sp>
      <p:sp>
        <p:nvSpPr>
          <p:cNvPr id="6" name="Footer Placeholder 5">
            <a:extLst>
              <a:ext uri="{FF2B5EF4-FFF2-40B4-BE49-F238E27FC236}">
                <a16:creationId xmlns:a16="http://schemas.microsoft.com/office/drawing/2014/main" id="{04FC6436-0C31-25FF-4289-5F072FC06F09}"/>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C6530EF6-98FE-203E-330B-9A79C3447412}"/>
              </a:ext>
            </a:extLst>
          </p:cNvPr>
          <p:cNvSpPr>
            <a:spLocks noGrp="1"/>
          </p:cNvSpPr>
          <p:nvPr>
            <p:ph type="sldNum" sz="quarter" idx="12"/>
          </p:nvPr>
        </p:nvSpPr>
        <p:spPr/>
        <p:txBody>
          <a:bodyPr/>
          <a:lstStyle/>
          <a:p>
            <a:fld id="{3F6C359D-CFAE-9B41-B51B-43E777F3E1C6}" type="slidenum">
              <a:rPr lang="en-DE" smtClean="0"/>
              <a:t>‹#›</a:t>
            </a:fld>
            <a:endParaRPr lang="en-DE"/>
          </a:p>
        </p:txBody>
      </p:sp>
    </p:spTree>
    <p:extLst>
      <p:ext uri="{BB962C8B-B14F-4D97-AF65-F5344CB8AC3E}">
        <p14:creationId xmlns:p14="http://schemas.microsoft.com/office/powerpoint/2010/main" val="36097165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09C28-C64D-0745-3FDD-139942C3585B}"/>
              </a:ext>
            </a:extLst>
          </p:cNvPr>
          <p:cNvSpPr>
            <a:spLocks noGrp="1"/>
          </p:cNvSpPr>
          <p:nvPr>
            <p:ph type="title"/>
          </p:nvPr>
        </p:nvSpPr>
        <p:spPr>
          <a:xfrm>
            <a:off x="839788" y="365125"/>
            <a:ext cx="10515600" cy="1325563"/>
          </a:xfrm>
        </p:spPr>
        <p:txBody>
          <a:bodyPr/>
          <a:lstStyle/>
          <a:p>
            <a:r>
              <a:rPr lang="en-GB"/>
              <a:t>Click to edit Master title style</a:t>
            </a:r>
            <a:endParaRPr lang="en-DE"/>
          </a:p>
        </p:txBody>
      </p:sp>
      <p:sp>
        <p:nvSpPr>
          <p:cNvPr id="3" name="Text Placeholder 2">
            <a:extLst>
              <a:ext uri="{FF2B5EF4-FFF2-40B4-BE49-F238E27FC236}">
                <a16:creationId xmlns:a16="http://schemas.microsoft.com/office/drawing/2014/main" id="{90219E22-7D8A-DDF0-68D4-7B9620CA1C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E3DF741-E9AD-56B1-13DA-2F951B2C8A1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Text Placeholder 4">
            <a:extLst>
              <a:ext uri="{FF2B5EF4-FFF2-40B4-BE49-F238E27FC236}">
                <a16:creationId xmlns:a16="http://schemas.microsoft.com/office/drawing/2014/main" id="{9867A9D9-22BF-BECA-7C28-F37E8C4CAE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91F3522-4EB6-6956-C064-097BF0111CE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7" name="Date Placeholder 6">
            <a:extLst>
              <a:ext uri="{FF2B5EF4-FFF2-40B4-BE49-F238E27FC236}">
                <a16:creationId xmlns:a16="http://schemas.microsoft.com/office/drawing/2014/main" id="{8FA32735-92B0-1AA4-F5CD-8B921FD20C1E}"/>
              </a:ext>
            </a:extLst>
          </p:cNvPr>
          <p:cNvSpPr>
            <a:spLocks noGrp="1"/>
          </p:cNvSpPr>
          <p:nvPr>
            <p:ph type="dt" sz="half" idx="10"/>
          </p:nvPr>
        </p:nvSpPr>
        <p:spPr/>
        <p:txBody>
          <a:bodyPr/>
          <a:lstStyle/>
          <a:p>
            <a:fld id="{463310C8-BF99-E740-B00A-ECC1FF9C3A3B}" type="datetime1">
              <a:rPr lang="de-DE" smtClean="0"/>
              <a:t>07.05.25</a:t>
            </a:fld>
            <a:endParaRPr lang="en-DE"/>
          </a:p>
        </p:txBody>
      </p:sp>
      <p:sp>
        <p:nvSpPr>
          <p:cNvPr id="8" name="Footer Placeholder 7">
            <a:extLst>
              <a:ext uri="{FF2B5EF4-FFF2-40B4-BE49-F238E27FC236}">
                <a16:creationId xmlns:a16="http://schemas.microsoft.com/office/drawing/2014/main" id="{DED41B4F-E75C-40B8-11AA-BD5B01B87AE8}"/>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88A68E50-6381-7A48-CA22-120F1E726186}"/>
              </a:ext>
            </a:extLst>
          </p:cNvPr>
          <p:cNvSpPr>
            <a:spLocks noGrp="1"/>
          </p:cNvSpPr>
          <p:nvPr>
            <p:ph type="sldNum" sz="quarter" idx="12"/>
          </p:nvPr>
        </p:nvSpPr>
        <p:spPr/>
        <p:txBody>
          <a:bodyPr/>
          <a:lstStyle/>
          <a:p>
            <a:fld id="{3F6C359D-CFAE-9B41-B51B-43E777F3E1C6}" type="slidenum">
              <a:rPr lang="en-DE" smtClean="0"/>
              <a:t>‹#›</a:t>
            </a:fld>
            <a:endParaRPr lang="en-DE"/>
          </a:p>
        </p:txBody>
      </p:sp>
    </p:spTree>
    <p:extLst>
      <p:ext uri="{BB962C8B-B14F-4D97-AF65-F5344CB8AC3E}">
        <p14:creationId xmlns:p14="http://schemas.microsoft.com/office/powerpoint/2010/main" val="21125479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5F1BC-A2DF-94AF-7CB9-F38CD7EF1F00}"/>
              </a:ext>
            </a:extLst>
          </p:cNvPr>
          <p:cNvSpPr>
            <a:spLocks noGrp="1"/>
          </p:cNvSpPr>
          <p:nvPr>
            <p:ph type="title"/>
          </p:nvPr>
        </p:nvSpPr>
        <p:spPr/>
        <p:txBody>
          <a:bodyPr/>
          <a:lstStyle/>
          <a:p>
            <a:r>
              <a:rPr lang="en-GB"/>
              <a:t>Click to edit Master title style</a:t>
            </a:r>
            <a:endParaRPr lang="en-DE"/>
          </a:p>
        </p:txBody>
      </p:sp>
      <p:sp>
        <p:nvSpPr>
          <p:cNvPr id="3" name="Date Placeholder 2">
            <a:extLst>
              <a:ext uri="{FF2B5EF4-FFF2-40B4-BE49-F238E27FC236}">
                <a16:creationId xmlns:a16="http://schemas.microsoft.com/office/drawing/2014/main" id="{0DE14A8B-0D94-FC4D-0FC3-D4EFA28DE906}"/>
              </a:ext>
            </a:extLst>
          </p:cNvPr>
          <p:cNvSpPr>
            <a:spLocks noGrp="1"/>
          </p:cNvSpPr>
          <p:nvPr>
            <p:ph type="dt" sz="half" idx="10"/>
          </p:nvPr>
        </p:nvSpPr>
        <p:spPr/>
        <p:txBody>
          <a:bodyPr/>
          <a:lstStyle/>
          <a:p>
            <a:fld id="{13AAFF36-5929-0045-8FAB-97ED10E60F2E}" type="datetime1">
              <a:rPr lang="de-DE" smtClean="0"/>
              <a:t>07.05.25</a:t>
            </a:fld>
            <a:endParaRPr lang="en-DE"/>
          </a:p>
        </p:txBody>
      </p:sp>
      <p:sp>
        <p:nvSpPr>
          <p:cNvPr id="4" name="Footer Placeholder 3">
            <a:extLst>
              <a:ext uri="{FF2B5EF4-FFF2-40B4-BE49-F238E27FC236}">
                <a16:creationId xmlns:a16="http://schemas.microsoft.com/office/drawing/2014/main" id="{F9DE1454-165D-D22F-2F5B-26B2EAE1D90B}"/>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7BFC01CE-7349-C684-1430-8ABC579A4BC5}"/>
              </a:ext>
            </a:extLst>
          </p:cNvPr>
          <p:cNvSpPr>
            <a:spLocks noGrp="1"/>
          </p:cNvSpPr>
          <p:nvPr>
            <p:ph type="sldNum" sz="quarter" idx="12"/>
          </p:nvPr>
        </p:nvSpPr>
        <p:spPr/>
        <p:txBody>
          <a:bodyPr/>
          <a:lstStyle/>
          <a:p>
            <a:fld id="{3F6C359D-CFAE-9B41-B51B-43E777F3E1C6}" type="slidenum">
              <a:rPr lang="en-DE" smtClean="0"/>
              <a:t>‹#›</a:t>
            </a:fld>
            <a:endParaRPr lang="en-DE"/>
          </a:p>
        </p:txBody>
      </p:sp>
    </p:spTree>
    <p:extLst>
      <p:ext uri="{BB962C8B-B14F-4D97-AF65-F5344CB8AC3E}">
        <p14:creationId xmlns:p14="http://schemas.microsoft.com/office/powerpoint/2010/main" val="57170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7F8531-4BFE-C27F-FCEA-88A5E0D29EA7}"/>
              </a:ext>
            </a:extLst>
          </p:cNvPr>
          <p:cNvSpPr>
            <a:spLocks noGrp="1"/>
          </p:cNvSpPr>
          <p:nvPr>
            <p:ph type="dt" sz="half" idx="10"/>
          </p:nvPr>
        </p:nvSpPr>
        <p:spPr/>
        <p:txBody>
          <a:bodyPr/>
          <a:lstStyle/>
          <a:p>
            <a:fld id="{B4E84C1B-E962-B84A-BB29-134A8F8D1E4C}" type="datetime1">
              <a:rPr lang="de-DE" smtClean="0"/>
              <a:t>07.05.25</a:t>
            </a:fld>
            <a:endParaRPr lang="en-DE"/>
          </a:p>
        </p:txBody>
      </p:sp>
      <p:sp>
        <p:nvSpPr>
          <p:cNvPr id="3" name="Footer Placeholder 2">
            <a:extLst>
              <a:ext uri="{FF2B5EF4-FFF2-40B4-BE49-F238E27FC236}">
                <a16:creationId xmlns:a16="http://schemas.microsoft.com/office/drawing/2014/main" id="{9CE35427-6B55-932F-4E0A-B462EA3DA677}"/>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6F0514A9-EA4A-48F5-D1E1-855C87AFFEDD}"/>
              </a:ext>
            </a:extLst>
          </p:cNvPr>
          <p:cNvSpPr>
            <a:spLocks noGrp="1"/>
          </p:cNvSpPr>
          <p:nvPr>
            <p:ph type="sldNum" sz="quarter" idx="12"/>
          </p:nvPr>
        </p:nvSpPr>
        <p:spPr/>
        <p:txBody>
          <a:bodyPr/>
          <a:lstStyle/>
          <a:p>
            <a:fld id="{3F6C359D-CFAE-9B41-B51B-43E777F3E1C6}" type="slidenum">
              <a:rPr lang="en-DE" smtClean="0"/>
              <a:t>‹#›</a:t>
            </a:fld>
            <a:endParaRPr lang="en-DE"/>
          </a:p>
        </p:txBody>
      </p:sp>
    </p:spTree>
    <p:extLst>
      <p:ext uri="{BB962C8B-B14F-4D97-AF65-F5344CB8AC3E}">
        <p14:creationId xmlns:p14="http://schemas.microsoft.com/office/powerpoint/2010/main" val="3781906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BC3BF-D4B9-55C9-654B-24757179953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Content Placeholder 2">
            <a:extLst>
              <a:ext uri="{FF2B5EF4-FFF2-40B4-BE49-F238E27FC236}">
                <a16:creationId xmlns:a16="http://schemas.microsoft.com/office/drawing/2014/main" id="{87398A45-3F2E-179B-A739-50B2105B56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Text Placeholder 3">
            <a:extLst>
              <a:ext uri="{FF2B5EF4-FFF2-40B4-BE49-F238E27FC236}">
                <a16:creationId xmlns:a16="http://schemas.microsoft.com/office/drawing/2014/main" id="{7F3873B9-D161-26DF-3271-E8EBBEC4E8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D74DADE-E1D1-3E21-8033-5582585A6824}"/>
              </a:ext>
            </a:extLst>
          </p:cNvPr>
          <p:cNvSpPr>
            <a:spLocks noGrp="1"/>
          </p:cNvSpPr>
          <p:nvPr>
            <p:ph type="dt" sz="half" idx="10"/>
          </p:nvPr>
        </p:nvSpPr>
        <p:spPr/>
        <p:txBody>
          <a:bodyPr/>
          <a:lstStyle/>
          <a:p>
            <a:fld id="{8C155AC7-8CF7-684D-A217-38E53E680164}" type="datetime1">
              <a:rPr lang="de-DE" smtClean="0"/>
              <a:t>07.05.25</a:t>
            </a:fld>
            <a:endParaRPr lang="en-DE"/>
          </a:p>
        </p:txBody>
      </p:sp>
      <p:sp>
        <p:nvSpPr>
          <p:cNvPr id="6" name="Footer Placeholder 5">
            <a:extLst>
              <a:ext uri="{FF2B5EF4-FFF2-40B4-BE49-F238E27FC236}">
                <a16:creationId xmlns:a16="http://schemas.microsoft.com/office/drawing/2014/main" id="{9523F4A5-66B1-D91B-1CB5-D47471AF0932}"/>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5F1323FA-542A-FF25-E4E8-BDB91A4E9CC3}"/>
              </a:ext>
            </a:extLst>
          </p:cNvPr>
          <p:cNvSpPr>
            <a:spLocks noGrp="1"/>
          </p:cNvSpPr>
          <p:nvPr>
            <p:ph type="sldNum" sz="quarter" idx="12"/>
          </p:nvPr>
        </p:nvSpPr>
        <p:spPr/>
        <p:txBody>
          <a:bodyPr/>
          <a:lstStyle/>
          <a:p>
            <a:fld id="{3F6C359D-CFAE-9B41-B51B-43E777F3E1C6}" type="slidenum">
              <a:rPr lang="en-DE" smtClean="0"/>
              <a:t>‹#›</a:t>
            </a:fld>
            <a:endParaRPr lang="en-DE"/>
          </a:p>
        </p:txBody>
      </p:sp>
    </p:spTree>
    <p:extLst>
      <p:ext uri="{BB962C8B-B14F-4D97-AF65-F5344CB8AC3E}">
        <p14:creationId xmlns:p14="http://schemas.microsoft.com/office/powerpoint/2010/main" val="3526390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90550-E12B-9B24-2C60-E61A62CD1B7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Picture Placeholder 2">
            <a:extLst>
              <a:ext uri="{FF2B5EF4-FFF2-40B4-BE49-F238E27FC236}">
                <a16:creationId xmlns:a16="http://schemas.microsoft.com/office/drawing/2014/main" id="{4F329997-582D-8E8D-1BD0-E828F34DA0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FC35D081-DBE5-1C41-7400-13F3E0D43C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1B07187-28F4-DA96-1F0C-E17B85BF5D12}"/>
              </a:ext>
            </a:extLst>
          </p:cNvPr>
          <p:cNvSpPr>
            <a:spLocks noGrp="1"/>
          </p:cNvSpPr>
          <p:nvPr>
            <p:ph type="dt" sz="half" idx="10"/>
          </p:nvPr>
        </p:nvSpPr>
        <p:spPr/>
        <p:txBody>
          <a:bodyPr/>
          <a:lstStyle/>
          <a:p>
            <a:fld id="{EFAECC6C-6558-1942-9E2C-0ADA6FB9A297}" type="datetime1">
              <a:rPr lang="de-DE" smtClean="0"/>
              <a:t>07.05.25</a:t>
            </a:fld>
            <a:endParaRPr lang="en-DE"/>
          </a:p>
        </p:txBody>
      </p:sp>
      <p:sp>
        <p:nvSpPr>
          <p:cNvPr id="6" name="Footer Placeholder 5">
            <a:extLst>
              <a:ext uri="{FF2B5EF4-FFF2-40B4-BE49-F238E27FC236}">
                <a16:creationId xmlns:a16="http://schemas.microsoft.com/office/drawing/2014/main" id="{C45A5B3F-41AF-999D-69EE-BC8218E365E5}"/>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879805FB-8E60-5E3E-7BFC-10FE724EEEED}"/>
              </a:ext>
            </a:extLst>
          </p:cNvPr>
          <p:cNvSpPr>
            <a:spLocks noGrp="1"/>
          </p:cNvSpPr>
          <p:nvPr>
            <p:ph type="sldNum" sz="quarter" idx="12"/>
          </p:nvPr>
        </p:nvSpPr>
        <p:spPr/>
        <p:txBody>
          <a:bodyPr/>
          <a:lstStyle/>
          <a:p>
            <a:fld id="{3F6C359D-CFAE-9B41-B51B-43E777F3E1C6}" type="slidenum">
              <a:rPr lang="en-DE" smtClean="0"/>
              <a:t>‹#›</a:t>
            </a:fld>
            <a:endParaRPr lang="en-DE"/>
          </a:p>
        </p:txBody>
      </p:sp>
    </p:spTree>
    <p:extLst>
      <p:ext uri="{BB962C8B-B14F-4D97-AF65-F5344CB8AC3E}">
        <p14:creationId xmlns:p14="http://schemas.microsoft.com/office/powerpoint/2010/main" val="572301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706909-671A-07D0-A110-A52FF97537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E"/>
          </a:p>
        </p:txBody>
      </p:sp>
      <p:sp>
        <p:nvSpPr>
          <p:cNvPr id="3" name="Text Placeholder 2">
            <a:extLst>
              <a:ext uri="{FF2B5EF4-FFF2-40B4-BE49-F238E27FC236}">
                <a16:creationId xmlns:a16="http://schemas.microsoft.com/office/drawing/2014/main" id="{C8BA5B56-87B8-D7B3-4857-2D8CBB0405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EDC78610-81C7-78C6-0951-7B28EA1F5D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6EAD2D4-0FFF-BC4F-8C8F-9AE196A04762}" type="datetime1">
              <a:rPr lang="de-DE" smtClean="0"/>
              <a:t>07.05.25</a:t>
            </a:fld>
            <a:endParaRPr lang="en-DE"/>
          </a:p>
        </p:txBody>
      </p:sp>
      <p:sp>
        <p:nvSpPr>
          <p:cNvPr id="5" name="Footer Placeholder 4">
            <a:extLst>
              <a:ext uri="{FF2B5EF4-FFF2-40B4-BE49-F238E27FC236}">
                <a16:creationId xmlns:a16="http://schemas.microsoft.com/office/drawing/2014/main" id="{BBE5BFC6-13FC-E211-9199-01E6D77C2E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DE"/>
          </a:p>
        </p:txBody>
      </p:sp>
      <p:sp>
        <p:nvSpPr>
          <p:cNvPr id="6" name="Slide Number Placeholder 5">
            <a:extLst>
              <a:ext uri="{FF2B5EF4-FFF2-40B4-BE49-F238E27FC236}">
                <a16:creationId xmlns:a16="http://schemas.microsoft.com/office/drawing/2014/main" id="{A885AFD1-A77D-8826-5175-0B84006437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F6C359D-CFAE-9B41-B51B-43E777F3E1C6}" type="slidenum">
              <a:rPr lang="en-DE" smtClean="0"/>
              <a:t>‹#›</a:t>
            </a:fld>
            <a:endParaRPr lang="en-DE"/>
          </a:p>
        </p:txBody>
      </p:sp>
    </p:spTree>
    <p:extLst>
      <p:ext uri="{BB962C8B-B14F-4D97-AF65-F5344CB8AC3E}">
        <p14:creationId xmlns:p14="http://schemas.microsoft.com/office/powerpoint/2010/main" val="24878979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 Id="rId5" Type="http://schemas.openxmlformats.org/officeDocument/2006/relationships/image" Target="../media/image20.emf"/><Relationship Id="rId4" Type="http://schemas.openxmlformats.org/officeDocument/2006/relationships/image" Target="../media/image19.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1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24.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xml"/><Relationship Id="rId5" Type="http://schemas.openxmlformats.org/officeDocument/2006/relationships/image" Target="../media/image60.emf"/><Relationship Id="rId4" Type="http://schemas.openxmlformats.org/officeDocument/2006/relationships/image" Target="../media/image59.emf"/></Relationships>
</file>

<file path=ppt/slides/_rels/slide37.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slideLayout" Target="../slideLayouts/slideLayout2.xml"/><Relationship Id="rId5" Type="http://schemas.openxmlformats.org/officeDocument/2006/relationships/image" Target="../media/image68.emf"/><Relationship Id="rId4" Type="http://schemas.openxmlformats.org/officeDocument/2006/relationships/image" Target="../media/image67.emf"/></Relationships>
</file>

<file path=ppt/slides/_rels/slide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slideLayout" Target="../slideLayouts/slideLayout2.xml"/><Relationship Id="rId6" Type="http://schemas.openxmlformats.org/officeDocument/2006/relationships/image" Target="../media/image85.emf"/><Relationship Id="rId5" Type="http://schemas.openxmlformats.org/officeDocument/2006/relationships/image" Target="../media/image84.emf"/><Relationship Id="rId4" Type="http://schemas.openxmlformats.org/officeDocument/2006/relationships/image" Target="../media/image83.emf"/></Relationships>
</file>

<file path=ppt/slides/_rels/slide48.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emf"/><Relationship Id="rId1" Type="http://schemas.openxmlformats.org/officeDocument/2006/relationships/slideLayout" Target="../slideLayouts/slideLayout2.xml"/><Relationship Id="rId6" Type="http://schemas.openxmlformats.org/officeDocument/2006/relationships/image" Target="../media/image90.emf"/><Relationship Id="rId5" Type="http://schemas.openxmlformats.org/officeDocument/2006/relationships/image" Target="../media/image89.emf"/><Relationship Id="rId4" Type="http://schemas.openxmlformats.org/officeDocument/2006/relationships/image" Target="../media/image88.emf"/></Relationships>
</file>

<file path=ppt/slides/_rels/slide49.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emf"/><Relationship Id="rId1" Type="http://schemas.openxmlformats.org/officeDocument/2006/relationships/slideLayout" Target="../slideLayouts/slideLayout2.xml"/><Relationship Id="rId6" Type="http://schemas.openxmlformats.org/officeDocument/2006/relationships/image" Target="../media/image95.emf"/><Relationship Id="rId5" Type="http://schemas.openxmlformats.org/officeDocument/2006/relationships/image" Target="../media/image94.emf"/><Relationship Id="rId4" Type="http://schemas.openxmlformats.org/officeDocument/2006/relationships/image" Target="../media/image93.emf"/></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6.emf"/><Relationship Id="rId1" Type="http://schemas.openxmlformats.org/officeDocument/2006/relationships/slideLayout" Target="../slideLayouts/slideLayout2.xml"/><Relationship Id="rId6" Type="http://schemas.openxmlformats.org/officeDocument/2006/relationships/image" Target="../media/image100.emf"/><Relationship Id="rId5" Type="http://schemas.openxmlformats.org/officeDocument/2006/relationships/image" Target="../media/image99.emf"/><Relationship Id="rId4" Type="http://schemas.openxmlformats.org/officeDocument/2006/relationships/image" Target="../media/image98.emf"/></Relationships>
</file>

<file path=ppt/slides/_rels/slide51.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emf"/><Relationship Id="rId1" Type="http://schemas.openxmlformats.org/officeDocument/2006/relationships/slideLayout" Target="../slideLayouts/slideLayout2.xml"/><Relationship Id="rId6" Type="http://schemas.openxmlformats.org/officeDocument/2006/relationships/image" Target="../media/image105.emf"/><Relationship Id="rId5" Type="http://schemas.openxmlformats.org/officeDocument/2006/relationships/image" Target="../media/image104.emf"/><Relationship Id="rId4" Type="http://schemas.openxmlformats.org/officeDocument/2006/relationships/image" Target="../media/image103.emf"/></Relationships>
</file>

<file path=ppt/slides/_rels/slide52.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8.emf"/><Relationship Id="rId1" Type="http://schemas.openxmlformats.org/officeDocument/2006/relationships/slideLayout" Target="../slideLayouts/slideLayout2.xml"/><Relationship Id="rId4" Type="http://schemas.openxmlformats.org/officeDocument/2006/relationships/image" Target="../media/image110.emf"/></Relationships>
</file>

<file path=ppt/slides/_rels/slide54.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11.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image" Target="../media/image113.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CB04D-3C12-31F6-EAA2-0169BD175B8D}"/>
              </a:ext>
            </a:extLst>
          </p:cNvPr>
          <p:cNvSpPr>
            <a:spLocks noGrp="1"/>
          </p:cNvSpPr>
          <p:nvPr>
            <p:ph type="ctrTitle"/>
          </p:nvPr>
        </p:nvSpPr>
        <p:spPr/>
        <p:txBody>
          <a:bodyPr/>
          <a:lstStyle/>
          <a:p>
            <a:r>
              <a:rPr lang="en-DE" dirty="0"/>
              <a:t>Project Z2</a:t>
            </a:r>
          </a:p>
        </p:txBody>
      </p:sp>
      <p:sp>
        <p:nvSpPr>
          <p:cNvPr id="3" name="Subtitle 2">
            <a:extLst>
              <a:ext uri="{FF2B5EF4-FFF2-40B4-BE49-F238E27FC236}">
                <a16:creationId xmlns:a16="http://schemas.microsoft.com/office/drawing/2014/main" id="{20D69F01-943A-FAED-B340-2EB5B619A8A4}"/>
              </a:ext>
            </a:extLst>
          </p:cNvPr>
          <p:cNvSpPr>
            <a:spLocks noGrp="1"/>
          </p:cNvSpPr>
          <p:nvPr>
            <p:ph type="subTitle" idx="1"/>
          </p:nvPr>
        </p:nvSpPr>
        <p:spPr/>
        <p:txBody>
          <a:bodyPr/>
          <a:lstStyle/>
          <a:p>
            <a:r>
              <a:rPr lang="en-DE" dirty="0"/>
              <a:t>Benedikt Haarscheidt, Prof. Dr. Zoran Nikoloski </a:t>
            </a:r>
          </a:p>
          <a:p>
            <a:endParaRPr lang="en-DE" dirty="0"/>
          </a:p>
        </p:txBody>
      </p:sp>
    </p:spTree>
    <p:extLst>
      <p:ext uri="{BB962C8B-B14F-4D97-AF65-F5344CB8AC3E}">
        <p14:creationId xmlns:p14="http://schemas.microsoft.com/office/powerpoint/2010/main" val="188932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D8368-A48F-59A8-4D0F-83D7AB1E8F46}"/>
              </a:ext>
            </a:extLst>
          </p:cNvPr>
          <p:cNvSpPr>
            <a:spLocks noGrp="1"/>
          </p:cNvSpPr>
          <p:nvPr>
            <p:ph type="title"/>
          </p:nvPr>
        </p:nvSpPr>
        <p:spPr>
          <a:xfrm>
            <a:off x="342900" y="160337"/>
            <a:ext cx="10515600" cy="1325563"/>
          </a:xfrm>
        </p:spPr>
        <p:txBody>
          <a:bodyPr>
            <a:normAutofit fontScale="90000"/>
          </a:bodyPr>
          <a:lstStyle/>
          <a:p>
            <a:r>
              <a:rPr lang="en-DE" sz="4000" dirty="0"/>
              <a:t>Do the properties of the distribution of a trait correlate with the realisations of the plasticity scores?</a:t>
            </a:r>
          </a:p>
        </p:txBody>
      </p:sp>
      <p:sp>
        <p:nvSpPr>
          <p:cNvPr id="4" name="Slide Number Placeholder 3">
            <a:extLst>
              <a:ext uri="{FF2B5EF4-FFF2-40B4-BE49-F238E27FC236}">
                <a16:creationId xmlns:a16="http://schemas.microsoft.com/office/drawing/2014/main" id="{3F15F68A-5090-B365-A65E-9608BF2045E4}"/>
              </a:ext>
            </a:extLst>
          </p:cNvPr>
          <p:cNvSpPr>
            <a:spLocks noGrp="1"/>
          </p:cNvSpPr>
          <p:nvPr>
            <p:ph type="sldNum" sz="quarter" idx="12"/>
          </p:nvPr>
        </p:nvSpPr>
        <p:spPr/>
        <p:txBody>
          <a:bodyPr/>
          <a:lstStyle/>
          <a:p>
            <a:fld id="{3F6C359D-CFAE-9B41-B51B-43E777F3E1C6}" type="slidenum">
              <a:rPr lang="en-DE" smtClean="0"/>
              <a:t>10</a:t>
            </a:fld>
            <a:endParaRPr lang="en-DE"/>
          </a:p>
        </p:txBody>
      </p:sp>
      <p:pic>
        <p:nvPicPr>
          <p:cNvPr id="16" name="Picture 15">
            <a:extLst>
              <a:ext uri="{FF2B5EF4-FFF2-40B4-BE49-F238E27FC236}">
                <a16:creationId xmlns:a16="http://schemas.microsoft.com/office/drawing/2014/main" id="{9D2863C2-FD2D-556E-664A-EAADF4A6AB8A}"/>
              </a:ext>
            </a:extLst>
          </p:cNvPr>
          <p:cNvPicPr>
            <a:picLocks noChangeAspect="1"/>
          </p:cNvPicPr>
          <p:nvPr/>
        </p:nvPicPr>
        <p:blipFill>
          <a:blip r:embed="rId2"/>
          <a:stretch>
            <a:fillRect/>
          </a:stretch>
        </p:blipFill>
        <p:spPr>
          <a:xfrm>
            <a:off x="214556" y="1543299"/>
            <a:ext cx="2618570" cy="2129118"/>
          </a:xfrm>
          <a:prstGeom prst="rect">
            <a:avLst/>
          </a:prstGeom>
        </p:spPr>
      </p:pic>
      <p:pic>
        <p:nvPicPr>
          <p:cNvPr id="18" name="Picture 17">
            <a:extLst>
              <a:ext uri="{FF2B5EF4-FFF2-40B4-BE49-F238E27FC236}">
                <a16:creationId xmlns:a16="http://schemas.microsoft.com/office/drawing/2014/main" id="{2508A7F9-AEBB-444A-0BE9-F4D9FE41ED3F}"/>
              </a:ext>
            </a:extLst>
          </p:cNvPr>
          <p:cNvPicPr>
            <a:picLocks noChangeAspect="1"/>
          </p:cNvPicPr>
          <p:nvPr/>
        </p:nvPicPr>
        <p:blipFill rotWithShape="1">
          <a:blip r:embed="rId3"/>
          <a:srcRect l="739" r="1"/>
          <a:stretch/>
        </p:blipFill>
        <p:spPr>
          <a:xfrm>
            <a:off x="6096000" y="1515775"/>
            <a:ext cx="2647903" cy="2129118"/>
          </a:xfrm>
          <a:prstGeom prst="rect">
            <a:avLst/>
          </a:prstGeom>
        </p:spPr>
      </p:pic>
      <p:pic>
        <p:nvPicPr>
          <p:cNvPr id="19" name="Picture 18">
            <a:extLst>
              <a:ext uri="{FF2B5EF4-FFF2-40B4-BE49-F238E27FC236}">
                <a16:creationId xmlns:a16="http://schemas.microsoft.com/office/drawing/2014/main" id="{CB7CE684-4616-7482-F7EB-B80D002D1C19}"/>
              </a:ext>
            </a:extLst>
          </p:cNvPr>
          <p:cNvPicPr>
            <a:picLocks noChangeAspect="1"/>
          </p:cNvPicPr>
          <p:nvPr/>
        </p:nvPicPr>
        <p:blipFill>
          <a:blip r:embed="rId4"/>
          <a:stretch>
            <a:fillRect/>
          </a:stretch>
        </p:blipFill>
        <p:spPr>
          <a:xfrm>
            <a:off x="3035747" y="1559594"/>
            <a:ext cx="2655010" cy="2077834"/>
          </a:xfrm>
          <a:prstGeom prst="rect">
            <a:avLst/>
          </a:prstGeom>
        </p:spPr>
      </p:pic>
      <p:sp>
        <p:nvSpPr>
          <p:cNvPr id="22" name="Content Placeholder 21">
            <a:extLst>
              <a:ext uri="{FF2B5EF4-FFF2-40B4-BE49-F238E27FC236}">
                <a16:creationId xmlns:a16="http://schemas.microsoft.com/office/drawing/2014/main" id="{29A1783A-8CE7-10A5-4B3C-63EEC10E8B6B}"/>
              </a:ext>
            </a:extLst>
          </p:cNvPr>
          <p:cNvSpPr>
            <a:spLocks noGrp="1"/>
          </p:cNvSpPr>
          <p:nvPr>
            <p:ph idx="1"/>
          </p:nvPr>
        </p:nvSpPr>
        <p:spPr>
          <a:xfrm>
            <a:off x="733697" y="9532710"/>
            <a:ext cx="10515600" cy="4351338"/>
          </a:xfrm>
        </p:spPr>
        <p:txBody>
          <a:bodyPr/>
          <a:lstStyle/>
          <a:p>
            <a:endParaRPr lang="en-DE" dirty="0"/>
          </a:p>
        </p:txBody>
      </p:sp>
      <p:pic>
        <p:nvPicPr>
          <p:cNvPr id="24" name="Picture 23">
            <a:extLst>
              <a:ext uri="{FF2B5EF4-FFF2-40B4-BE49-F238E27FC236}">
                <a16:creationId xmlns:a16="http://schemas.microsoft.com/office/drawing/2014/main" id="{2EB0B480-0C9E-86C3-9FDC-B5D0BD289029}"/>
              </a:ext>
            </a:extLst>
          </p:cNvPr>
          <p:cNvPicPr>
            <a:picLocks noChangeAspect="1"/>
          </p:cNvPicPr>
          <p:nvPr/>
        </p:nvPicPr>
        <p:blipFill>
          <a:blip r:embed="rId5"/>
          <a:stretch>
            <a:fillRect/>
          </a:stretch>
        </p:blipFill>
        <p:spPr>
          <a:xfrm>
            <a:off x="8924108" y="1541417"/>
            <a:ext cx="2655009" cy="2084306"/>
          </a:xfrm>
          <a:prstGeom prst="rect">
            <a:avLst/>
          </a:prstGeom>
        </p:spPr>
      </p:pic>
      <p:pic>
        <p:nvPicPr>
          <p:cNvPr id="26" name="Picture 25">
            <a:extLst>
              <a:ext uri="{FF2B5EF4-FFF2-40B4-BE49-F238E27FC236}">
                <a16:creationId xmlns:a16="http://schemas.microsoft.com/office/drawing/2014/main" id="{F32839A8-23DA-A9C5-C718-B11D585281D7}"/>
              </a:ext>
            </a:extLst>
          </p:cNvPr>
          <p:cNvPicPr>
            <a:picLocks noChangeAspect="1"/>
          </p:cNvPicPr>
          <p:nvPr/>
        </p:nvPicPr>
        <p:blipFill>
          <a:blip r:embed="rId6"/>
          <a:stretch>
            <a:fillRect/>
          </a:stretch>
        </p:blipFill>
        <p:spPr>
          <a:xfrm>
            <a:off x="214557" y="3657252"/>
            <a:ext cx="2618569" cy="2078490"/>
          </a:xfrm>
          <a:prstGeom prst="rect">
            <a:avLst/>
          </a:prstGeom>
        </p:spPr>
      </p:pic>
      <p:pic>
        <p:nvPicPr>
          <p:cNvPr id="27" name="Picture 26">
            <a:extLst>
              <a:ext uri="{FF2B5EF4-FFF2-40B4-BE49-F238E27FC236}">
                <a16:creationId xmlns:a16="http://schemas.microsoft.com/office/drawing/2014/main" id="{6EFA46B2-B568-307B-806D-7052AB7D486C}"/>
              </a:ext>
            </a:extLst>
          </p:cNvPr>
          <p:cNvPicPr>
            <a:picLocks noChangeAspect="1"/>
          </p:cNvPicPr>
          <p:nvPr/>
        </p:nvPicPr>
        <p:blipFill>
          <a:blip r:embed="rId7"/>
          <a:stretch>
            <a:fillRect/>
          </a:stretch>
        </p:blipFill>
        <p:spPr>
          <a:xfrm>
            <a:off x="2947111" y="3625723"/>
            <a:ext cx="2832282" cy="2220369"/>
          </a:xfrm>
          <a:prstGeom prst="rect">
            <a:avLst/>
          </a:prstGeom>
        </p:spPr>
      </p:pic>
      <p:pic>
        <p:nvPicPr>
          <p:cNvPr id="28" name="Picture 27">
            <a:extLst>
              <a:ext uri="{FF2B5EF4-FFF2-40B4-BE49-F238E27FC236}">
                <a16:creationId xmlns:a16="http://schemas.microsoft.com/office/drawing/2014/main" id="{ECEA94C4-596A-F8DE-B84B-3EE977100583}"/>
              </a:ext>
            </a:extLst>
          </p:cNvPr>
          <p:cNvPicPr>
            <a:picLocks noChangeAspect="1"/>
          </p:cNvPicPr>
          <p:nvPr/>
        </p:nvPicPr>
        <p:blipFill>
          <a:blip r:embed="rId8"/>
          <a:stretch>
            <a:fillRect/>
          </a:stretch>
        </p:blipFill>
        <p:spPr>
          <a:xfrm>
            <a:off x="5991059" y="3625723"/>
            <a:ext cx="2857783" cy="2213900"/>
          </a:xfrm>
          <a:prstGeom prst="rect">
            <a:avLst/>
          </a:prstGeom>
        </p:spPr>
      </p:pic>
      <p:pic>
        <p:nvPicPr>
          <p:cNvPr id="29" name="Picture 28">
            <a:extLst>
              <a:ext uri="{FF2B5EF4-FFF2-40B4-BE49-F238E27FC236}">
                <a16:creationId xmlns:a16="http://schemas.microsoft.com/office/drawing/2014/main" id="{BC3644EA-B657-880C-6F9D-FA788B2B0EE3}"/>
              </a:ext>
            </a:extLst>
          </p:cNvPr>
          <p:cNvPicPr>
            <a:picLocks noChangeAspect="1"/>
          </p:cNvPicPr>
          <p:nvPr/>
        </p:nvPicPr>
        <p:blipFill>
          <a:blip r:embed="rId9"/>
          <a:stretch>
            <a:fillRect/>
          </a:stretch>
        </p:blipFill>
        <p:spPr>
          <a:xfrm>
            <a:off x="8839842" y="3595848"/>
            <a:ext cx="2823540" cy="2220369"/>
          </a:xfrm>
          <a:prstGeom prst="rect">
            <a:avLst/>
          </a:prstGeom>
        </p:spPr>
      </p:pic>
      <p:sp>
        <p:nvSpPr>
          <p:cNvPr id="31" name="TextBox 30">
            <a:extLst>
              <a:ext uri="{FF2B5EF4-FFF2-40B4-BE49-F238E27FC236}">
                <a16:creationId xmlns:a16="http://schemas.microsoft.com/office/drawing/2014/main" id="{D1AB950D-F2B0-C80E-B0ED-F28320E4D893}"/>
              </a:ext>
            </a:extLst>
          </p:cNvPr>
          <p:cNvSpPr txBox="1"/>
          <p:nvPr/>
        </p:nvSpPr>
        <p:spPr>
          <a:xfrm>
            <a:off x="0" y="5986998"/>
            <a:ext cx="11469188" cy="923330"/>
          </a:xfrm>
          <a:prstGeom prst="rect">
            <a:avLst/>
          </a:prstGeom>
          <a:noFill/>
        </p:spPr>
        <p:txBody>
          <a:bodyPr wrap="square" rtlCol="0">
            <a:spAutoFit/>
          </a:bodyPr>
          <a:lstStyle/>
          <a:p>
            <a:pPr marL="285750" indent="-285750">
              <a:buFont typeface="Arial" panose="020B0604020202020204" pitchFamily="34" charset="0"/>
              <a:buChar char="•"/>
            </a:pPr>
            <a:r>
              <a:rPr lang="en-DE" dirty="0"/>
              <a:t>Correlation of the plasticity score realisation for all genotypes with the summary statistics of all genotypes </a:t>
            </a:r>
          </a:p>
          <a:p>
            <a:pPr marL="285750" indent="-285750">
              <a:buFont typeface="Arial" panose="020B0604020202020204" pitchFamily="34" charset="0"/>
              <a:buChar char="•"/>
            </a:pPr>
            <a:r>
              <a:rPr lang="en-DE" dirty="0">
                <a:solidFill>
                  <a:srgbClr val="FF0000"/>
                </a:solidFill>
              </a:rPr>
              <a:t>Even though some of the correlations and their respective p-value appear non significant, the patterns open room for further investigations</a:t>
            </a:r>
          </a:p>
        </p:txBody>
      </p:sp>
      <p:sp>
        <p:nvSpPr>
          <p:cNvPr id="33" name="TextBox 32">
            <a:extLst>
              <a:ext uri="{FF2B5EF4-FFF2-40B4-BE49-F238E27FC236}">
                <a16:creationId xmlns:a16="http://schemas.microsoft.com/office/drawing/2014/main" id="{038D230D-0E3E-611F-60C1-AB2F879552F4}"/>
              </a:ext>
            </a:extLst>
          </p:cNvPr>
          <p:cNvSpPr txBox="1"/>
          <p:nvPr/>
        </p:nvSpPr>
        <p:spPr>
          <a:xfrm>
            <a:off x="9249322" y="5783188"/>
            <a:ext cx="6126480" cy="215444"/>
          </a:xfrm>
          <a:prstGeom prst="rect">
            <a:avLst/>
          </a:prstGeom>
          <a:noFill/>
        </p:spPr>
        <p:txBody>
          <a:bodyPr wrap="square">
            <a:spAutoFit/>
          </a:bodyPr>
          <a:lstStyle/>
          <a:p>
            <a:r>
              <a:rPr lang="en-DE" sz="800" dirty="0"/>
              <a:t>*: p&lt;0.05 	**:p&lt;0.01	***:p&lt;0.001</a:t>
            </a:r>
          </a:p>
        </p:txBody>
      </p:sp>
    </p:spTree>
    <p:extLst>
      <p:ext uri="{BB962C8B-B14F-4D97-AF65-F5344CB8AC3E}">
        <p14:creationId xmlns:p14="http://schemas.microsoft.com/office/powerpoint/2010/main" val="1712362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E1481-2DB5-1183-564E-5DA8AC867642}"/>
              </a:ext>
            </a:extLst>
          </p:cNvPr>
          <p:cNvSpPr>
            <a:spLocks noGrp="1"/>
          </p:cNvSpPr>
          <p:nvPr>
            <p:ph type="title"/>
          </p:nvPr>
        </p:nvSpPr>
        <p:spPr>
          <a:xfrm>
            <a:off x="198120" y="136525"/>
            <a:ext cx="11353800" cy="1325563"/>
          </a:xfrm>
        </p:spPr>
        <p:txBody>
          <a:bodyPr>
            <a:normAutofit fontScale="90000"/>
          </a:bodyPr>
          <a:lstStyle/>
          <a:p>
            <a:r>
              <a:rPr lang="en-DE" sz="4400" dirty="0"/>
              <a:t>Do the properties of the distributions of a trait correlate with the realisations of the plasticity scores?</a:t>
            </a:r>
            <a:endParaRPr lang="en-DE" dirty="0"/>
          </a:p>
        </p:txBody>
      </p:sp>
      <p:sp>
        <p:nvSpPr>
          <p:cNvPr id="4" name="Slide Number Placeholder 3">
            <a:extLst>
              <a:ext uri="{FF2B5EF4-FFF2-40B4-BE49-F238E27FC236}">
                <a16:creationId xmlns:a16="http://schemas.microsoft.com/office/drawing/2014/main" id="{7C662557-0985-6723-B66F-A82A77A24C81}"/>
              </a:ext>
            </a:extLst>
          </p:cNvPr>
          <p:cNvSpPr>
            <a:spLocks noGrp="1"/>
          </p:cNvSpPr>
          <p:nvPr>
            <p:ph type="sldNum" sz="quarter" idx="12"/>
          </p:nvPr>
        </p:nvSpPr>
        <p:spPr/>
        <p:txBody>
          <a:bodyPr/>
          <a:lstStyle/>
          <a:p>
            <a:fld id="{3F6C359D-CFAE-9B41-B51B-43E777F3E1C6}" type="slidenum">
              <a:rPr lang="en-DE" smtClean="0"/>
              <a:t>11</a:t>
            </a:fld>
            <a:endParaRPr lang="en-DE"/>
          </a:p>
        </p:txBody>
      </p:sp>
      <p:sp>
        <p:nvSpPr>
          <p:cNvPr id="9" name="TextBox 8">
            <a:extLst>
              <a:ext uri="{FF2B5EF4-FFF2-40B4-BE49-F238E27FC236}">
                <a16:creationId xmlns:a16="http://schemas.microsoft.com/office/drawing/2014/main" id="{C8D1A92F-4C56-F61F-E6CA-23F5D9B9EA1A}"/>
              </a:ext>
            </a:extLst>
          </p:cNvPr>
          <p:cNvSpPr txBox="1"/>
          <p:nvPr/>
        </p:nvSpPr>
        <p:spPr>
          <a:xfrm>
            <a:off x="119336" y="3445049"/>
            <a:ext cx="9354292" cy="3970318"/>
          </a:xfrm>
          <a:prstGeom prst="rect">
            <a:avLst/>
          </a:prstGeom>
          <a:noFill/>
        </p:spPr>
        <p:txBody>
          <a:bodyPr wrap="none" rtlCol="0">
            <a:spAutoFit/>
          </a:bodyPr>
          <a:lstStyle/>
          <a:p>
            <a:pPr marL="285750" indent="-285750">
              <a:buFont typeface="Arial" panose="020B0604020202020204" pitchFamily="34" charset="0"/>
              <a:buChar char="•"/>
            </a:pPr>
            <a:r>
              <a:rPr lang="en-GB" dirty="0"/>
              <a:t>C</a:t>
            </a:r>
            <a:r>
              <a:rPr lang="en-DE" dirty="0"/>
              <a:t>olumns are the different scores, rows are the different properties of the trait distributions</a:t>
            </a:r>
          </a:p>
          <a:p>
            <a:pPr marL="285750" indent="-285750">
              <a:buFont typeface="Arial" panose="020B0604020202020204" pitchFamily="34" charset="0"/>
              <a:buChar char="•"/>
            </a:pPr>
            <a:r>
              <a:rPr lang="en-DE" dirty="0"/>
              <a:t>green cells show the highest absolute correlation per score </a:t>
            </a:r>
          </a:p>
          <a:p>
            <a:pPr marL="285750" indent="-285750">
              <a:buFont typeface="Arial" panose="020B0604020202020204" pitchFamily="34" charset="0"/>
              <a:buChar char="•"/>
            </a:pPr>
            <a:r>
              <a:rPr lang="en-DE" dirty="0"/>
              <a:t>yellow cells show the second highest absolute correlation per score </a:t>
            </a:r>
          </a:p>
          <a:p>
            <a:pPr marL="285750" indent="-285750">
              <a:buFont typeface="Arial" panose="020B0604020202020204" pitchFamily="34" charset="0"/>
              <a:buChar char="•"/>
            </a:pPr>
            <a:endParaRPr lang="en-DE" dirty="0"/>
          </a:p>
          <a:p>
            <a:pPr marL="285750" indent="-285750">
              <a:buFont typeface="Arial" panose="020B0604020202020204" pitchFamily="34" charset="0"/>
              <a:buChar char="•"/>
            </a:pPr>
            <a:r>
              <a:rPr lang="en-GB" dirty="0"/>
              <a:t>A</a:t>
            </a:r>
            <a:r>
              <a:rPr lang="en-DE" dirty="0"/>
              <a:t>ll scores seem to capture the same properties of the trait data (when combined)</a:t>
            </a:r>
          </a:p>
          <a:p>
            <a:pPr marL="285750" indent="-285750">
              <a:buFont typeface="Arial" panose="020B0604020202020204" pitchFamily="34" charset="0"/>
              <a:buChar char="•"/>
            </a:pPr>
            <a:endParaRPr lang="en-DE" dirty="0">
              <a:solidFill>
                <a:srgbClr val="FF0000"/>
              </a:solidFill>
            </a:endParaRPr>
          </a:p>
          <a:p>
            <a:pPr marL="285750" indent="-285750">
              <a:buFont typeface="Arial" panose="020B0604020202020204" pitchFamily="34" charset="0"/>
              <a:buChar char="•"/>
            </a:pPr>
            <a:endParaRPr lang="en-DE" dirty="0">
              <a:solidFill>
                <a:srgbClr val="FF0000"/>
              </a:solidFill>
            </a:endParaRPr>
          </a:p>
          <a:p>
            <a:r>
              <a:rPr lang="en-GB" dirty="0">
                <a:solidFill>
                  <a:srgbClr val="FF0000"/>
                </a:solidFill>
              </a:rPr>
              <a:t>D</a:t>
            </a:r>
            <a:r>
              <a:rPr lang="en-DE" dirty="0">
                <a:solidFill>
                  <a:srgbClr val="FF0000"/>
                </a:solidFill>
              </a:rPr>
              <a:t>oes this change when the different genotype forms are observed separately? </a:t>
            </a:r>
          </a:p>
          <a:p>
            <a:r>
              <a:rPr lang="en-DE" dirty="0">
                <a:solidFill>
                  <a:srgbClr val="FF0000"/>
                </a:solidFill>
              </a:rPr>
              <a:t>Are correlation values higher for individual genotype forms (and possibly significant)?</a:t>
            </a:r>
          </a:p>
          <a:p>
            <a:r>
              <a:rPr lang="en-DE" dirty="0">
                <a:solidFill>
                  <a:srgbClr val="FF0000"/>
                </a:solidFill>
                <a:sym typeface="Wingdings" pitchFamily="2" charset="2"/>
              </a:rPr>
              <a:t> see next slide</a:t>
            </a:r>
            <a:endParaRPr lang="en-DE" dirty="0">
              <a:solidFill>
                <a:srgbClr val="FF0000"/>
              </a:solidFill>
            </a:endParaRPr>
          </a:p>
          <a:p>
            <a:endParaRPr lang="en-DE" dirty="0">
              <a:solidFill>
                <a:srgbClr val="FF0000"/>
              </a:solidFill>
            </a:endParaRPr>
          </a:p>
          <a:p>
            <a:endParaRPr lang="en-DE" dirty="0">
              <a:solidFill>
                <a:srgbClr val="FF0000"/>
              </a:solidFill>
            </a:endParaRPr>
          </a:p>
          <a:p>
            <a:endParaRPr lang="en-DE" dirty="0">
              <a:solidFill>
                <a:srgbClr val="FF0000"/>
              </a:solidFill>
            </a:endParaRPr>
          </a:p>
          <a:p>
            <a:pPr marL="285750" indent="-285750">
              <a:buFont typeface="Arial" panose="020B0604020202020204" pitchFamily="34" charset="0"/>
              <a:buChar char="•"/>
            </a:pPr>
            <a:endParaRPr lang="en-DE" dirty="0"/>
          </a:p>
        </p:txBody>
      </p:sp>
      <p:pic>
        <p:nvPicPr>
          <p:cNvPr id="12" name="Content Placeholder 11">
            <a:extLst>
              <a:ext uri="{FF2B5EF4-FFF2-40B4-BE49-F238E27FC236}">
                <a16:creationId xmlns:a16="http://schemas.microsoft.com/office/drawing/2014/main" id="{463F4EB1-2476-6636-5743-08A77E602198}"/>
              </a:ext>
            </a:extLst>
          </p:cNvPr>
          <p:cNvPicPr>
            <a:picLocks noGrp="1" noChangeAspect="1"/>
          </p:cNvPicPr>
          <p:nvPr>
            <p:ph idx="1"/>
          </p:nvPr>
        </p:nvPicPr>
        <p:blipFill rotWithShape="1">
          <a:blip r:embed="rId2"/>
          <a:srcRect l="8174" t="42558" r="7870" b="42671"/>
          <a:stretch/>
        </p:blipFill>
        <p:spPr>
          <a:xfrm>
            <a:off x="0" y="1489470"/>
            <a:ext cx="12192000" cy="1430020"/>
          </a:xfrm>
          <a:prstGeom prst="rect">
            <a:avLst/>
          </a:prstGeom>
        </p:spPr>
      </p:pic>
    </p:spTree>
    <p:extLst>
      <p:ext uri="{BB962C8B-B14F-4D97-AF65-F5344CB8AC3E}">
        <p14:creationId xmlns:p14="http://schemas.microsoft.com/office/powerpoint/2010/main" val="3582611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9F953-4098-DD7D-DA11-061A2CE1553B}"/>
              </a:ext>
            </a:extLst>
          </p:cNvPr>
          <p:cNvSpPr>
            <a:spLocks noGrp="1"/>
          </p:cNvSpPr>
          <p:nvPr>
            <p:ph type="title"/>
          </p:nvPr>
        </p:nvSpPr>
        <p:spPr>
          <a:xfrm>
            <a:off x="89450" y="0"/>
            <a:ext cx="11243733" cy="608478"/>
          </a:xfrm>
        </p:spPr>
        <p:txBody>
          <a:bodyPr>
            <a:normAutofit fontScale="90000"/>
          </a:bodyPr>
          <a:lstStyle/>
          <a:p>
            <a:r>
              <a:rPr lang="en-DE" sz="2000" dirty="0"/>
              <a:t>Correlation of summary statistics with plasticity score realisations for different genotype forms displayed in order from top to bottom (linear, gaussian, sinusoidal, wave)</a:t>
            </a:r>
          </a:p>
        </p:txBody>
      </p:sp>
      <p:pic>
        <p:nvPicPr>
          <p:cNvPr id="5" name="Content Placeholder 4">
            <a:extLst>
              <a:ext uri="{FF2B5EF4-FFF2-40B4-BE49-F238E27FC236}">
                <a16:creationId xmlns:a16="http://schemas.microsoft.com/office/drawing/2014/main" id="{4FB17B48-7D99-8BC1-84AE-8091704BF45F}"/>
              </a:ext>
            </a:extLst>
          </p:cNvPr>
          <p:cNvPicPr>
            <a:picLocks noGrp="1" noChangeAspect="1"/>
          </p:cNvPicPr>
          <p:nvPr>
            <p:ph idx="1"/>
          </p:nvPr>
        </p:nvPicPr>
        <p:blipFill rotWithShape="1">
          <a:blip r:embed="rId2"/>
          <a:srcRect l="1344" t="42536" r="1151" b="42537"/>
          <a:stretch/>
        </p:blipFill>
        <p:spPr>
          <a:xfrm>
            <a:off x="0" y="563156"/>
            <a:ext cx="12192000" cy="1493193"/>
          </a:xfrm>
          <a:prstGeom prst="rect">
            <a:avLst/>
          </a:prstGeom>
        </p:spPr>
      </p:pic>
      <p:sp>
        <p:nvSpPr>
          <p:cNvPr id="4" name="Slide Number Placeholder 3">
            <a:extLst>
              <a:ext uri="{FF2B5EF4-FFF2-40B4-BE49-F238E27FC236}">
                <a16:creationId xmlns:a16="http://schemas.microsoft.com/office/drawing/2014/main" id="{E9B5A487-2CD2-18E6-0AD6-9B9ED12F2503}"/>
              </a:ext>
            </a:extLst>
          </p:cNvPr>
          <p:cNvSpPr>
            <a:spLocks noGrp="1"/>
          </p:cNvSpPr>
          <p:nvPr>
            <p:ph type="sldNum" sz="quarter" idx="12"/>
          </p:nvPr>
        </p:nvSpPr>
        <p:spPr/>
        <p:txBody>
          <a:bodyPr/>
          <a:lstStyle/>
          <a:p>
            <a:fld id="{3F6C359D-CFAE-9B41-B51B-43E777F3E1C6}" type="slidenum">
              <a:rPr lang="en-DE" smtClean="0"/>
              <a:t>12</a:t>
            </a:fld>
            <a:endParaRPr lang="en-DE"/>
          </a:p>
        </p:txBody>
      </p:sp>
      <p:pic>
        <p:nvPicPr>
          <p:cNvPr id="6" name="Picture 5">
            <a:extLst>
              <a:ext uri="{FF2B5EF4-FFF2-40B4-BE49-F238E27FC236}">
                <a16:creationId xmlns:a16="http://schemas.microsoft.com/office/drawing/2014/main" id="{CC2B62CC-07F3-65ED-3A17-D2B64C42BCF9}"/>
              </a:ext>
            </a:extLst>
          </p:cNvPr>
          <p:cNvPicPr>
            <a:picLocks noChangeAspect="1"/>
          </p:cNvPicPr>
          <p:nvPr/>
        </p:nvPicPr>
        <p:blipFill rotWithShape="1">
          <a:blip r:embed="rId3"/>
          <a:srcRect l="937" t="42567" r="882" b="42500"/>
          <a:stretch/>
        </p:blipFill>
        <p:spPr>
          <a:xfrm>
            <a:off x="0" y="2171618"/>
            <a:ext cx="12192000" cy="1483430"/>
          </a:xfrm>
          <a:prstGeom prst="rect">
            <a:avLst/>
          </a:prstGeom>
        </p:spPr>
      </p:pic>
      <p:pic>
        <p:nvPicPr>
          <p:cNvPr id="7" name="Picture 6">
            <a:extLst>
              <a:ext uri="{FF2B5EF4-FFF2-40B4-BE49-F238E27FC236}">
                <a16:creationId xmlns:a16="http://schemas.microsoft.com/office/drawing/2014/main" id="{8BC36D7D-4E96-2AB2-C136-7D84ED2B6A63}"/>
              </a:ext>
            </a:extLst>
          </p:cNvPr>
          <p:cNvPicPr>
            <a:picLocks noChangeAspect="1"/>
          </p:cNvPicPr>
          <p:nvPr/>
        </p:nvPicPr>
        <p:blipFill rotWithShape="1">
          <a:blip r:embed="rId4"/>
          <a:srcRect l="1223" t="42602" r="1061" b="42556"/>
          <a:stretch/>
        </p:blipFill>
        <p:spPr>
          <a:xfrm>
            <a:off x="-3" y="3776153"/>
            <a:ext cx="12191999" cy="1481521"/>
          </a:xfrm>
          <a:prstGeom prst="rect">
            <a:avLst/>
          </a:prstGeom>
        </p:spPr>
      </p:pic>
      <p:pic>
        <p:nvPicPr>
          <p:cNvPr id="8" name="Picture 7">
            <a:extLst>
              <a:ext uri="{FF2B5EF4-FFF2-40B4-BE49-F238E27FC236}">
                <a16:creationId xmlns:a16="http://schemas.microsoft.com/office/drawing/2014/main" id="{4E3A073D-C330-C66F-88C3-57866458ED0A}"/>
              </a:ext>
            </a:extLst>
          </p:cNvPr>
          <p:cNvPicPr>
            <a:picLocks noChangeAspect="1"/>
          </p:cNvPicPr>
          <p:nvPr/>
        </p:nvPicPr>
        <p:blipFill rotWithShape="1">
          <a:blip r:embed="rId5"/>
          <a:srcRect l="793" t="42589" r="701" b="42472"/>
          <a:stretch/>
        </p:blipFill>
        <p:spPr>
          <a:xfrm>
            <a:off x="-2" y="5378780"/>
            <a:ext cx="12191999" cy="1479220"/>
          </a:xfrm>
          <a:prstGeom prst="rect">
            <a:avLst/>
          </a:prstGeom>
        </p:spPr>
      </p:pic>
    </p:spTree>
    <p:extLst>
      <p:ext uri="{BB962C8B-B14F-4D97-AF65-F5344CB8AC3E}">
        <p14:creationId xmlns:p14="http://schemas.microsoft.com/office/powerpoint/2010/main" val="519057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F13FF-8619-BD0D-FD58-F31375412ACD}"/>
              </a:ext>
            </a:extLst>
          </p:cNvPr>
          <p:cNvSpPr>
            <a:spLocks noGrp="1"/>
          </p:cNvSpPr>
          <p:nvPr>
            <p:ph type="title"/>
          </p:nvPr>
        </p:nvSpPr>
        <p:spPr/>
        <p:txBody>
          <a:bodyPr>
            <a:normAutofit fontScale="90000"/>
          </a:bodyPr>
          <a:lstStyle/>
          <a:p>
            <a:r>
              <a:rPr lang="en-DE" sz="4400" dirty="0"/>
              <a:t>Do the properties of the distributions of a trait correlate with the realisations of the plasticity scores?</a:t>
            </a:r>
            <a:endParaRPr lang="en-DE" dirty="0"/>
          </a:p>
        </p:txBody>
      </p:sp>
      <p:sp>
        <p:nvSpPr>
          <p:cNvPr id="3" name="Content Placeholder 2">
            <a:extLst>
              <a:ext uri="{FF2B5EF4-FFF2-40B4-BE49-F238E27FC236}">
                <a16:creationId xmlns:a16="http://schemas.microsoft.com/office/drawing/2014/main" id="{A0397410-BC55-EDF6-6D58-BD9CA1CCAA4C}"/>
              </a:ext>
            </a:extLst>
          </p:cNvPr>
          <p:cNvSpPr>
            <a:spLocks noGrp="1"/>
          </p:cNvSpPr>
          <p:nvPr>
            <p:ph idx="1"/>
          </p:nvPr>
        </p:nvSpPr>
        <p:spPr/>
        <p:txBody>
          <a:bodyPr/>
          <a:lstStyle/>
          <a:p>
            <a:endParaRPr lang="en-DE" dirty="0"/>
          </a:p>
          <a:p>
            <a:r>
              <a:rPr lang="en-DE" dirty="0"/>
              <a:t>When analysed by genotype forms separately the correlation becomes more significant </a:t>
            </a:r>
          </a:p>
          <a:p>
            <a:r>
              <a:rPr lang="en-DE" dirty="0"/>
              <a:t>Almost all plasticity scores correlate with the same summary statistics of the trait best – slope, range, variance</a:t>
            </a:r>
          </a:p>
          <a:p>
            <a:r>
              <a:rPr lang="en-DE" dirty="0"/>
              <a:t>This shows that the plasticity scores indeed capture the aspects of the trait data we want to capture - the plasticity </a:t>
            </a:r>
          </a:p>
          <a:p>
            <a:pPr lvl="1"/>
            <a:endParaRPr lang="en-DE" dirty="0"/>
          </a:p>
          <a:p>
            <a:endParaRPr lang="en-DE" dirty="0"/>
          </a:p>
        </p:txBody>
      </p:sp>
      <p:sp>
        <p:nvSpPr>
          <p:cNvPr id="4" name="Slide Number Placeholder 3">
            <a:extLst>
              <a:ext uri="{FF2B5EF4-FFF2-40B4-BE49-F238E27FC236}">
                <a16:creationId xmlns:a16="http://schemas.microsoft.com/office/drawing/2014/main" id="{8B27D74A-D077-E007-FBA2-AE9C038E65F1}"/>
              </a:ext>
            </a:extLst>
          </p:cNvPr>
          <p:cNvSpPr>
            <a:spLocks noGrp="1"/>
          </p:cNvSpPr>
          <p:nvPr>
            <p:ph type="sldNum" sz="quarter" idx="12"/>
          </p:nvPr>
        </p:nvSpPr>
        <p:spPr/>
        <p:txBody>
          <a:bodyPr/>
          <a:lstStyle/>
          <a:p>
            <a:fld id="{3F6C359D-CFAE-9B41-B51B-43E777F3E1C6}" type="slidenum">
              <a:rPr lang="en-DE" smtClean="0"/>
              <a:t>13</a:t>
            </a:fld>
            <a:endParaRPr lang="en-DE"/>
          </a:p>
        </p:txBody>
      </p:sp>
    </p:spTree>
    <p:extLst>
      <p:ext uri="{BB962C8B-B14F-4D97-AF65-F5344CB8AC3E}">
        <p14:creationId xmlns:p14="http://schemas.microsoft.com/office/powerpoint/2010/main" val="3144636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9E945-98F6-4EE9-6B82-8226E961ECFC}"/>
              </a:ext>
            </a:extLst>
          </p:cNvPr>
          <p:cNvSpPr>
            <a:spLocks noGrp="1"/>
          </p:cNvSpPr>
          <p:nvPr>
            <p:ph type="title"/>
          </p:nvPr>
        </p:nvSpPr>
        <p:spPr>
          <a:xfrm>
            <a:off x="838199" y="365125"/>
            <a:ext cx="11009243" cy="1325563"/>
          </a:xfrm>
        </p:spPr>
        <p:txBody>
          <a:bodyPr>
            <a:normAutofit/>
          </a:bodyPr>
          <a:lstStyle/>
          <a:p>
            <a:r>
              <a:rPr lang="en-DE" sz="3600" dirty="0"/>
              <a:t>Do the properties of the distributions of a trait correlate with the realisations of the plasticity scores?</a:t>
            </a:r>
          </a:p>
        </p:txBody>
      </p:sp>
      <p:sp>
        <p:nvSpPr>
          <p:cNvPr id="3" name="Content Placeholder 2">
            <a:extLst>
              <a:ext uri="{FF2B5EF4-FFF2-40B4-BE49-F238E27FC236}">
                <a16:creationId xmlns:a16="http://schemas.microsoft.com/office/drawing/2014/main" id="{10966F64-DB64-8C1F-0B47-B751E76B48B0}"/>
              </a:ext>
            </a:extLst>
          </p:cNvPr>
          <p:cNvSpPr>
            <a:spLocks noGrp="1"/>
          </p:cNvSpPr>
          <p:nvPr>
            <p:ph idx="1"/>
          </p:nvPr>
        </p:nvSpPr>
        <p:spPr/>
        <p:txBody>
          <a:bodyPr>
            <a:normAutofit/>
          </a:bodyPr>
          <a:lstStyle/>
          <a:p>
            <a:r>
              <a:rPr lang="en-DE" sz="2000" dirty="0"/>
              <a:t>When looking at the correlation value of the reaction norm with the range and the variance of the linear data, the value of 0.263 suggests poor correlation</a:t>
            </a:r>
          </a:p>
          <a:p>
            <a:r>
              <a:rPr lang="en-DE" sz="2000" dirty="0">
                <a:solidFill>
                  <a:srgbClr val="FF0000"/>
                </a:solidFill>
              </a:rPr>
              <a:t>HOWEVER:</a:t>
            </a:r>
          </a:p>
          <a:p>
            <a:endParaRPr lang="en-DE" sz="2000" dirty="0"/>
          </a:p>
        </p:txBody>
      </p:sp>
      <p:sp>
        <p:nvSpPr>
          <p:cNvPr id="4" name="Slide Number Placeholder 3">
            <a:extLst>
              <a:ext uri="{FF2B5EF4-FFF2-40B4-BE49-F238E27FC236}">
                <a16:creationId xmlns:a16="http://schemas.microsoft.com/office/drawing/2014/main" id="{22A6AE0C-DB45-E933-4250-6DA89EAD958F}"/>
              </a:ext>
            </a:extLst>
          </p:cNvPr>
          <p:cNvSpPr>
            <a:spLocks noGrp="1"/>
          </p:cNvSpPr>
          <p:nvPr>
            <p:ph type="sldNum" sz="quarter" idx="12"/>
          </p:nvPr>
        </p:nvSpPr>
        <p:spPr/>
        <p:txBody>
          <a:bodyPr/>
          <a:lstStyle/>
          <a:p>
            <a:fld id="{3F6C359D-CFAE-9B41-B51B-43E777F3E1C6}" type="slidenum">
              <a:rPr lang="en-DE" smtClean="0"/>
              <a:t>14</a:t>
            </a:fld>
            <a:endParaRPr lang="en-DE"/>
          </a:p>
        </p:txBody>
      </p:sp>
      <p:pic>
        <p:nvPicPr>
          <p:cNvPr id="5" name="Picture 4">
            <a:extLst>
              <a:ext uri="{FF2B5EF4-FFF2-40B4-BE49-F238E27FC236}">
                <a16:creationId xmlns:a16="http://schemas.microsoft.com/office/drawing/2014/main" id="{038D82EF-04EE-4484-9B27-E4F8E5B4A7E8}"/>
              </a:ext>
            </a:extLst>
          </p:cNvPr>
          <p:cNvPicPr>
            <a:picLocks noChangeAspect="1"/>
          </p:cNvPicPr>
          <p:nvPr/>
        </p:nvPicPr>
        <p:blipFill>
          <a:blip r:embed="rId2"/>
          <a:stretch>
            <a:fillRect/>
          </a:stretch>
        </p:blipFill>
        <p:spPr>
          <a:xfrm>
            <a:off x="1009098" y="2847975"/>
            <a:ext cx="3441700" cy="2730500"/>
          </a:xfrm>
          <a:prstGeom prst="rect">
            <a:avLst/>
          </a:prstGeom>
        </p:spPr>
      </p:pic>
      <p:pic>
        <p:nvPicPr>
          <p:cNvPr id="6" name="Picture 5">
            <a:extLst>
              <a:ext uri="{FF2B5EF4-FFF2-40B4-BE49-F238E27FC236}">
                <a16:creationId xmlns:a16="http://schemas.microsoft.com/office/drawing/2014/main" id="{837DFC75-67FA-0F27-97FB-EBA7AB1E2FF1}"/>
              </a:ext>
            </a:extLst>
          </p:cNvPr>
          <p:cNvPicPr>
            <a:picLocks noChangeAspect="1"/>
          </p:cNvPicPr>
          <p:nvPr/>
        </p:nvPicPr>
        <p:blipFill>
          <a:blip r:embed="rId3"/>
          <a:stretch>
            <a:fillRect/>
          </a:stretch>
        </p:blipFill>
        <p:spPr>
          <a:xfrm>
            <a:off x="5766628" y="2867025"/>
            <a:ext cx="3441700" cy="2692400"/>
          </a:xfrm>
          <a:prstGeom prst="rect">
            <a:avLst/>
          </a:prstGeom>
        </p:spPr>
      </p:pic>
      <p:sp>
        <p:nvSpPr>
          <p:cNvPr id="7" name="TextBox 6">
            <a:extLst>
              <a:ext uri="{FF2B5EF4-FFF2-40B4-BE49-F238E27FC236}">
                <a16:creationId xmlns:a16="http://schemas.microsoft.com/office/drawing/2014/main" id="{EE60BDC4-8A6C-5B3D-8403-BED6F1EFB62D}"/>
              </a:ext>
            </a:extLst>
          </p:cNvPr>
          <p:cNvSpPr txBox="1"/>
          <p:nvPr/>
        </p:nvSpPr>
        <p:spPr>
          <a:xfrm>
            <a:off x="838199" y="5677495"/>
            <a:ext cx="11182902" cy="923330"/>
          </a:xfrm>
          <a:prstGeom prst="rect">
            <a:avLst/>
          </a:prstGeom>
          <a:noFill/>
        </p:spPr>
        <p:txBody>
          <a:bodyPr wrap="square" rtlCol="0">
            <a:spAutoFit/>
          </a:bodyPr>
          <a:lstStyle/>
          <a:p>
            <a:r>
              <a:rPr lang="en-GB" dirty="0">
                <a:solidFill>
                  <a:srgbClr val="FF0000"/>
                </a:solidFill>
              </a:rPr>
              <a:t>E</a:t>
            </a:r>
            <a:r>
              <a:rPr lang="en-DE" dirty="0">
                <a:solidFill>
                  <a:srgbClr val="FF0000"/>
                </a:solidFill>
              </a:rPr>
              <a:t>ven in some cases when the pure corrlation value for an individual genotype form suggests poor and non-significant correlation, there sometimes is some non-linear relation between the respective summary statistic and the realisation of the score! </a:t>
            </a:r>
          </a:p>
        </p:txBody>
      </p:sp>
    </p:spTree>
    <p:extLst>
      <p:ext uri="{BB962C8B-B14F-4D97-AF65-F5344CB8AC3E}">
        <p14:creationId xmlns:p14="http://schemas.microsoft.com/office/powerpoint/2010/main" val="3651480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2B249-7BDD-5283-AFFC-941F2D471114}"/>
              </a:ext>
            </a:extLst>
          </p:cNvPr>
          <p:cNvSpPr>
            <a:spLocks noGrp="1"/>
          </p:cNvSpPr>
          <p:nvPr>
            <p:ph type="title"/>
          </p:nvPr>
        </p:nvSpPr>
        <p:spPr/>
        <p:txBody>
          <a:bodyPr/>
          <a:lstStyle/>
          <a:p>
            <a:r>
              <a:rPr lang="en-DE" dirty="0"/>
              <a:t>Is there a single best score for capturing the summary statistics of the trait data?</a:t>
            </a:r>
          </a:p>
        </p:txBody>
      </p:sp>
      <p:sp>
        <p:nvSpPr>
          <p:cNvPr id="3" name="Content Placeholder 2">
            <a:extLst>
              <a:ext uri="{FF2B5EF4-FFF2-40B4-BE49-F238E27FC236}">
                <a16:creationId xmlns:a16="http://schemas.microsoft.com/office/drawing/2014/main" id="{D03BF0F6-9603-E29F-1E6B-F04D73BA504F}"/>
              </a:ext>
            </a:extLst>
          </p:cNvPr>
          <p:cNvSpPr>
            <a:spLocks noGrp="1"/>
          </p:cNvSpPr>
          <p:nvPr>
            <p:ph idx="1"/>
          </p:nvPr>
        </p:nvSpPr>
        <p:spPr/>
        <p:txBody>
          <a:bodyPr>
            <a:normAutofit/>
          </a:bodyPr>
          <a:lstStyle/>
          <a:p>
            <a:r>
              <a:rPr lang="en-DE" sz="1800" dirty="0"/>
              <a:t>Some of the scores show better and some worse correlation with the summary statistics.</a:t>
            </a:r>
          </a:p>
          <a:p>
            <a:pPr lvl="1"/>
            <a:r>
              <a:rPr lang="en-GB" sz="1800" dirty="0"/>
              <a:t>W</a:t>
            </a:r>
            <a:r>
              <a:rPr lang="en-DE" sz="1800" dirty="0"/>
              <a:t>hich ones show the highest average, significant correlation across all summary statistics? (</a:t>
            </a:r>
            <a:r>
              <a:rPr lang="en-DE" sz="1200" dirty="0">
                <a:solidFill>
                  <a:srgbClr val="FF0000"/>
                </a:solidFill>
              </a:rPr>
              <a:t>all non significant correlation values are ignored</a:t>
            </a:r>
            <a:r>
              <a:rPr lang="en-DE" sz="1800" dirty="0"/>
              <a:t>)</a:t>
            </a:r>
          </a:p>
          <a:p>
            <a:pPr lvl="1"/>
            <a:endParaRPr lang="en-DE" sz="1800" dirty="0"/>
          </a:p>
          <a:p>
            <a:pPr lvl="1"/>
            <a:endParaRPr lang="en-DE" sz="1800" dirty="0"/>
          </a:p>
        </p:txBody>
      </p:sp>
      <p:sp>
        <p:nvSpPr>
          <p:cNvPr id="4" name="Slide Number Placeholder 3">
            <a:extLst>
              <a:ext uri="{FF2B5EF4-FFF2-40B4-BE49-F238E27FC236}">
                <a16:creationId xmlns:a16="http://schemas.microsoft.com/office/drawing/2014/main" id="{8D1AB4FE-E2E7-7A6B-1DE0-4789BBAC6732}"/>
              </a:ext>
            </a:extLst>
          </p:cNvPr>
          <p:cNvSpPr>
            <a:spLocks noGrp="1"/>
          </p:cNvSpPr>
          <p:nvPr>
            <p:ph type="sldNum" sz="quarter" idx="12"/>
          </p:nvPr>
        </p:nvSpPr>
        <p:spPr/>
        <p:txBody>
          <a:bodyPr/>
          <a:lstStyle/>
          <a:p>
            <a:fld id="{3F6C359D-CFAE-9B41-B51B-43E777F3E1C6}" type="slidenum">
              <a:rPr lang="en-DE" smtClean="0"/>
              <a:t>15</a:t>
            </a:fld>
            <a:endParaRPr lang="en-DE"/>
          </a:p>
        </p:txBody>
      </p:sp>
      <p:pic>
        <p:nvPicPr>
          <p:cNvPr id="6" name="Picture 5">
            <a:extLst>
              <a:ext uri="{FF2B5EF4-FFF2-40B4-BE49-F238E27FC236}">
                <a16:creationId xmlns:a16="http://schemas.microsoft.com/office/drawing/2014/main" id="{8EF2DF77-282C-978E-B035-67EF46C0794D}"/>
              </a:ext>
            </a:extLst>
          </p:cNvPr>
          <p:cNvPicPr>
            <a:picLocks noChangeAspect="1"/>
          </p:cNvPicPr>
          <p:nvPr/>
        </p:nvPicPr>
        <p:blipFill>
          <a:blip r:embed="rId2"/>
          <a:stretch>
            <a:fillRect/>
          </a:stretch>
        </p:blipFill>
        <p:spPr>
          <a:xfrm>
            <a:off x="2881356" y="2571809"/>
            <a:ext cx="6429287" cy="4286191"/>
          </a:xfrm>
          <a:prstGeom prst="rect">
            <a:avLst/>
          </a:prstGeom>
        </p:spPr>
      </p:pic>
    </p:spTree>
    <p:extLst>
      <p:ext uri="{BB962C8B-B14F-4D97-AF65-F5344CB8AC3E}">
        <p14:creationId xmlns:p14="http://schemas.microsoft.com/office/powerpoint/2010/main" val="3100115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9E8AF-B5CC-172A-743C-FF82FDECC2BA}"/>
              </a:ext>
            </a:extLst>
          </p:cNvPr>
          <p:cNvSpPr>
            <a:spLocks noGrp="1"/>
          </p:cNvSpPr>
          <p:nvPr>
            <p:ph type="title"/>
          </p:nvPr>
        </p:nvSpPr>
        <p:spPr/>
        <p:txBody>
          <a:bodyPr/>
          <a:lstStyle/>
          <a:p>
            <a:r>
              <a:rPr lang="en-DE" dirty="0"/>
              <a:t>Is there a single best score for capturing the summary statistics of the trait data?</a:t>
            </a:r>
          </a:p>
        </p:txBody>
      </p:sp>
      <p:sp>
        <p:nvSpPr>
          <p:cNvPr id="3" name="Content Placeholder 2">
            <a:extLst>
              <a:ext uri="{FF2B5EF4-FFF2-40B4-BE49-F238E27FC236}">
                <a16:creationId xmlns:a16="http://schemas.microsoft.com/office/drawing/2014/main" id="{FB562BA4-4F46-55E7-711D-45590D118C5D}"/>
              </a:ext>
            </a:extLst>
          </p:cNvPr>
          <p:cNvSpPr>
            <a:spLocks noGrp="1"/>
          </p:cNvSpPr>
          <p:nvPr>
            <p:ph idx="1"/>
          </p:nvPr>
        </p:nvSpPr>
        <p:spPr/>
        <p:txBody>
          <a:bodyPr>
            <a:normAutofit/>
          </a:bodyPr>
          <a:lstStyle/>
          <a:p>
            <a:r>
              <a:rPr lang="en-GB" sz="2000" dirty="0"/>
              <a:t>W</a:t>
            </a:r>
            <a:r>
              <a:rPr lang="en-DE" sz="2000" dirty="0"/>
              <a:t>hich ones show the highest average correlation across the variance, the slope and the range (</a:t>
            </a:r>
            <a:r>
              <a:rPr lang="en-DE" sz="1200" dirty="0">
                <a:solidFill>
                  <a:srgbClr val="FF0000"/>
                </a:solidFill>
              </a:rPr>
              <a:t>all other summary statistics are ignored</a:t>
            </a:r>
            <a:r>
              <a:rPr lang="en-DE" sz="2000" dirty="0"/>
              <a:t>)?</a:t>
            </a:r>
          </a:p>
          <a:p>
            <a:endParaRPr lang="en-DE" sz="2000" dirty="0"/>
          </a:p>
        </p:txBody>
      </p:sp>
      <p:sp>
        <p:nvSpPr>
          <p:cNvPr id="4" name="Slide Number Placeholder 3">
            <a:extLst>
              <a:ext uri="{FF2B5EF4-FFF2-40B4-BE49-F238E27FC236}">
                <a16:creationId xmlns:a16="http://schemas.microsoft.com/office/drawing/2014/main" id="{7B2DF8B5-AA85-5F3B-7411-24B3FB085FA8}"/>
              </a:ext>
            </a:extLst>
          </p:cNvPr>
          <p:cNvSpPr>
            <a:spLocks noGrp="1"/>
          </p:cNvSpPr>
          <p:nvPr>
            <p:ph type="sldNum" sz="quarter" idx="12"/>
          </p:nvPr>
        </p:nvSpPr>
        <p:spPr/>
        <p:txBody>
          <a:bodyPr/>
          <a:lstStyle/>
          <a:p>
            <a:fld id="{3F6C359D-CFAE-9B41-B51B-43E777F3E1C6}" type="slidenum">
              <a:rPr lang="en-DE" smtClean="0"/>
              <a:t>16</a:t>
            </a:fld>
            <a:endParaRPr lang="en-DE"/>
          </a:p>
        </p:txBody>
      </p:sp>
      <p:pic>
        <p:nvPicPr>
          <p:cNvPr id="7" name="Picture 6">
            <a:extLst>
              <a:ext uri="{FF2B5EF4-FFF2-40B4-BE49-F238E27FC236}">
                <a16:creationId xmlns:a16="http://schemas.microsoft.com/office/drawing/2014/main" id="{EE3AE41E-73BF-2F32-7AD1-CCFB4AF04DF5}"/>
              </a:ext>
            </a:extLst>
          </p:cNvPr>
          <p:cNvPicPr>
            <a:picLocks noChangeAspect="1"/>
          </p:cNvPicPr>
          <p:nvPr/>
        </p:nvPicPr>
        <p:blipFill>
          <a:blip r:embed="rId3"/>
          <a:stretch>
            <a:fillRect/>
          </a:stretch>
        </p:blipFill>
        <p:spPr>
          <a:xfrm>
            <a:off x="2753868" y="2401824"/>
            <a:ext cx="6684264" cy="4456176"/>
          </a:xfrm>
          <a:prstGeom prst="rect">
            <a:avLst/>
          </a:prstGeom>
        </p:spPr>
      </p:pic>
    </p:spTree>
    <p:extLst>
      <p:ext uri="{BB962C8B-B14F-4D97-AF65-F5344CB8AC3E}">
        <p14:creationId xmlns:p14="http://schemas.microsoft.com/office/powerpoint/2010/main" val="3260348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3E7DF-6A2D-F10A-C9CC-A70BA3F3A126}"/>
              </a:ext>
            </a:extLst>
          </p:cNvPr>
          <p:cNvSpPr>
            <a:spLocks noGrp="1"/>
          </p:cNvSpPr>
          <p:nvPr>
            <p:ph type="title"/>
          </p:nvPr>
        </p:nvSpPr>
        <p:spPr>
          <a:xfrm>
            <a:off x="0" y="0"/>
            <a:ext cx="9337431" cy="701675"/>
          </a:xfrm>
        </p:spPr>
        <p:txBody>
          <a:bodyPr/>
          <a:lstStyle/>
          <a:p>
            <a:r>
              <a:rPr lang="en-DE" dirty="0"/>
              <a:t>Do outliers affect this correlation?</a:t>
            </a:r>
          </a:p>
        </p:txBody>
      </p:sp>
      <p:sp>
        <p:nvSpPr>
          <p:cNvPr id="3" name="Content Placeholder 2">
            <a:extLst>
              <a:ext uri="{FF2B5EF4-FFF2-40B4-BE49-F238E27FC236}">
                <a16:creationId xmlns:a16="http://schemas.microsoft.com/office/drawing/2014/main" id="{3F3DBBF5-D923-1A2E-E90E-10A145330799}"/>
              </a:ext>
            </a:extLst>
          </p:cNvPr>
          <p:cNvSpPr>
            <a:spLocks noGrp="1"/>
          </p:cNvSpPr>
          <p:nvPr>
            <p:ph idx="1"/>
          </p:nvPr>
        </p:nvSpPr>
        <p:spPr>
          <a:xfrm>
            <a:off x="87924" y="701675"/>
            <a:ext cx="10515600" cy="4351338"/>
          </a:xfrm>
        </p:spPr>
        <p:txBody>
          <a:bodyPr>
            <a:normAutofit/>
          </a:bodyPr>
          <a:lstStyle/>
          <a:p>
            <a:r>
              <a:rPr lang="en-DE" sz="1800" dirty="0"/>
              <a:t>Data is modified so that one of the 10 measurements per reaction norm is extreme</a:t>
            </a:r>
          </a:p>
          <a:p>
            <a:r>
              <a:rPr lang="en-DE" sz="1800" dirty="0"/>
              <a:t>3 scenarios:</a:t>
            </a:r>
          </a:p>
          <a:p>
            <a:pPr lvl="1"/>
            <a:r>
              <a:rPr lang="en-DE" sz="1800" dirty="0"/>
              <a:t>only positively modified (scaled by random number between 1 and 2)</a:t>
            </a:r>
          </a:p>
          <a:p>
            <a:pPr lvl="1"/>
            <a:r>
              <a:rPr lang="en-GB" sz="1800" dirty="0"/>
              <a:t>o</a:t>
            </a:r>
            <a:r>
              <a:rPr lang="en-DE" sz="1800" dirty="0"/>
              <a:t>nly negatively modified (scaled by random number between 0 and 1)</a:t>
            </a:r>
          </a:p>
          <a:p>
            <a:pPr lvl="1"/>
            <a:r>
              <a:rPr lang="en-GB" sz="1800" dirty="0"/>
              <a:t>b</a:t>
            </a:r>
            <a:r>
              <a:rPr lang="en-DE" sz="1800" dirty="0"/>
              <a:t>oth (scaled by random number between 0 and 2)</a:t>
            </a:r>
          </a:p>
          <a:p>
            <a:pPr lvl="1"/>
            <a:endParaRPr lang="en-DE" sz="2000" dirty="0"/>
          </a:p>
          <a:p>
            <a:pPr lvl="1"/>
            <a:endParaRPr lang="en-DE" sz="2000" dirty="0"/>
          </a:p>
        </p:txBody>
      </p:sp>
      <p:sp>
        <p:nvSpPr>
          <p:cNvPr id="4" name="Slide Number Placeholder 3">
            <a:extLst>
              <a:ext uri="{FF2B5EF4-FFF2-40B4-BE49-F238E27FC236}">
                <a16:creationId xmlns:a16="http://schemas.microsoft.com/office/drawing/2014/main" id="{13C769BC-9AB2-D7BE-4AE5-94C3E092B28B}"/>
              </a:ext>
            </a:extLst>
          </p:cNvPr>
          <p:cNvSpPr>
            <a:spLocks noGrp="1"/>
          </p:cNvSpPr>
          <p:nvPr>
            <p:ph type="sldNum" sz="quarter" idx="12"/>
          </p:nvPr>
        </p:nvSpPr>
        <p:spPr/>
        <p:txBody>
          <a:bodyPr/>
          <a:lstStyle/>
          <a:p>
            <a:fld id="{3F6C359D-CFAE-9B41-B51B-43E777F3E1C6}" type="slidenum">
              <a:rPr lang="en-DE" smtClean="0"/>
              <a:t>17</a:t>
            </a:fld>
            <a:endParaRPr lang="en-DE"/>
          </a:p>
        </p:txBody>
      </p:sp>
      <p:pic>
        <p:nvPicPr>
          <p:cNvPr id="7" name="Picture 6">
            <a:extLst>
              <a:ext uri="{FF2B5EF4-FFF2-40B4-BE49-F238E27FC236}">
                <a16:creationId xmlns:a16="http://schemas.microsoft.com/office/drawing/2014/main" id="{C1560643-8EA8-B740-C001-6F8957E69862}"/>
              </a:ext>
            </a:extLst>
          </p:cNvPr>
          <p:cNvPicPr>
            <a:picLocks noChangeAspect="1"/>
          </p:cNvPicPr>
          <p:nvPr/>
        </p:nvPicPr>
        <p:blipFill>
          <a:blip r:embed="rId2"/>
          <a:stretch>
            <a:fillRect/>
          </a:stretch>
        </p:blipFill>
        <p:spPr>
          <a:xfrm>
            <a:off x="2960077" y="2370137"/>
            <a:ext cx="5890846" cy="4418135"/>
          </a:xfrm>
          <a:prstGeom prst="rect">
            <a:avLst/>
          </a:prstGeom>
        </p:spPr>
      </p:pic>
      <p:sp>
        <p:nvSpPr>
          <p:cNvPr id="8" name="TextBox 7">
            <a:extLst>
              <a:ext uri="{FF2B5EF4-FFF2-40B4-BE49-F238E27FC236}">
                <a16:creationId xmlns:a16="http://schemas.microsoft.com/office/drawing/2014/main" id="{19329E11-5495-06DD-894A-FEE4E889B1C4}"/>
              </a:ext>
            </a:extLst>
          </p:cNvPr>
          <p:cNvSpPr txBox="1"/>
          <p:nvPr/>
        </p:nvSpPr>
        <p:spPr>
          <a:xfrm>
            <a:off x="5192235" y="2342700"/>
            <a:ext cx="1194334" cy="261610"/>
          </a:xfrm>
          <a:prstGeom prst="rect">
            <a:avLst/>
          </a:prstGeom>
          <a:noFill/>
        </p:spPr>
        <p:txBody>
          <a:bodyPr wrap="square" rtlCol="0">
            <a:spAutoFit/>
          </a:bodyPr>
          <a:lstStyle/>
          <a:p>
            <a:r>
              <a:rPr lang="en-GB" sz="1100" dirty="0"/>
              <a:t>w</a:t>
            </a:r>
            <a:r>
              <a:rPr lang="en-DE" sz="1100" dirty="0"/>
              <a:t>ith outliers</a:t>
            </a:r>
          </a:p>
        </p:txBody>
      </p:sp>
    </p:spTree>
    <p:extLst>
      <p:ext uri="{BB962C8B-B14F-4D97-AF65-F5344CB8AC3E}">
        <p14:creationId xmlns:p14="http://schemas.microsoft.com/office/powerpoint/2010/main" val="3085882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665DD-491E-AA97-BC08-57ADBDB0F58C}"/>
              </a:ext>
            </a:extLst>
          </p:cNvPr>
          <p:cNvSpPr>
            <a:spLocks noGrp="1"/>
          </p:cNvSpPr>
          <p:nvPr>
            <p:ph type="title"/>
          </p:nvPr>
        </p:nvSpPr>
        <p:spPr>
          <a:xfrm>
            <a:off x="0" y="-292585"/>
            <a:ext cx="10515600" cy="1325563"/>
          </a:xfrm>
        </p:spPr>
        <p:txBody>
          <a:bodyPr>
            <a:normAutofit/>
          </a:bodyPr>
          <a:lstStyle/>
          <a:p>
            <a:r>
              <a:rPr lang="en-DE" sz="3200" dirty="0"/>
              <a:t>Positive outliers</a:t>
            </a:r>
          </a:p>
        </p:txBody>
      </p:sp>
      <p:sp>
        <p:nvSpPr>
          <p:cNvPr id="4" name="Slide Number Placeholder 3">
            <a:extLst>
              <a:ext uri="{FF2B5EF4-FFF2-40B4-BE49-F238E27FC236}">
                <a16:creationId xmlns:a16="http://schemas.microsoft.com/office/drawing/2014/main" id="{9BB5BD42-45F4-6154-109A-60A60D41FA08}"/>
              </a:ext>
            </a:extLst>
          </p:cNvPr>
          <p:cNvSpPr>
            <a:spLocks noGrp="1"/>
          </p:cNvSpPr>
          <p:nvPr>
            <p:ph type="sldNum" sz="quarter" idx="12"/>
          </p:nvPr>
        </p:nvSpPr>
        <p:spPr/>
        <p:txBody>
          <a:bodyPr/>
          <a:lstStyle/>
          <a:p>
            <a:fld id="{3F6C359D-CFAE-9B41-B51B-43E777F3E1C6}" type="slidenum">
              <a:rPr lang="en-DE" smtClean="0"/>
              <a:t>18</a:t>
            </a:fld>
            <a:endParaRPr lang="en-DE"/>
          </a:p>
        </p:txBody>
      </p:sp>
      <p:sp>
        <p:nvSpPr>
          <p:cNvPr id="9" name="TextBox 8">
            <a:extLst>
              <a:ext uri="{FF2B5EF4-FFF2-40B4-BE49-F238E27FC236}">
                <a16:creationId xmlns:a16="http://schemas.microsoft.com/office/drawing/2014/main" id="{6E9C4557-31AF-C95A-5271-5606302BE315}"/>
              </a:ext>
            </a:extLst>
          </p:cNvPr>
          <p:cNvSpPr txBox="1"/>
          <p:nvPr/>
        </p:nvSpPr>
        <p:spPr>
          <a:xfrm>
            <a:off x="110824" y="6169580"/>
            <a:ext cx="11802140" cy="369332"/>
          </a:xfrm>
          <a:prstGeom prst="rect">
            <a:avLst/>
          </a:prstGeom>
          <a:noFill/>
        </p:spPr>
        <p:txBody>
          <a:bodyPr wrap="square" rtlCol="0">
            <a:spAutoFit/>
          </a:bodyPr>
          <a:lstStyle/>
          <a:p>
            <a:r>
              <a:rPr lang="en-DE" dirty="0"/>
              <a:t>The correlation of PQ, PR, ESPI and NRW with the range and variance remains robust in the case of positive outliers </a:t>
            </a:r>
          </a:p>
        </p:txBody>
      </p:sp>
      <p:pic>
        <p:nvPicPr>
          <p:cNvPr id="10" name="Picture 9">
            <a:extLst>
              <a:ext uri="{FF2B5EF4-FFF2-40B4-BE49-F238E27FC236}">
                <a16:creationId xmlns:a16="http://schemas.microsoft.com/office/drawing/2014/main" id="{3D557901-37FD-6F85-4562-A47224331B50}"/>
              </a:ext>
            </a:extLst>
          </p:cNvPr>
          <p:cNvPicPr>
            <a:picLocks noChangeAspect="1"/>
          </p:cNvPicPr>
          <p:nvPr/>
        </p:nvPicPr>
        <p:blipFill>
          <a:blip r:embed="rId2"/>
          <a:stretch>
            <a:fillRect/>
          </a:stretch>
        </p:blipFill>
        <p:spPr>
          <a:xfrm>
            <a:off x="279036" y="2097156"/>
            <a:ext cx="5883965" cy="3922643"/>
          </a:xfrm>
          <a:prstGeom prst="rect">
            <a:avLst/>
          </a:prstGeom>
        </p:spPr>
      </p:pic>
      <p:pic>
        <p:nvPicPr>
          <p:cNvPr id="11" name="Picture 10">
            <a:extLst>
              <a:ext uri="{FF2B5EF4-FFF2-40B4-BE49-F238E27FC236}">
                <a16:creationId xmlns:a16="http://schemas.microsoft.com/office/drawing/2014/main" id="{DB25BDB1-9933-C732-C1BC-1A19F7AA6DBA}"/>
              </a:ext>
            </a:extLst>
          </p:cNvPr>
          <p:cNvPicPr>
            <a:picLocks noChangeAspect="1"/>
          </p:cNvPicPr>
          <p:nvPr/>
        </p:nvPicPr>
        <p:blipFill>
          <a:blip r:embed="rId3"/>
          <a:stretch>
            <a:fillRect/>
          </a:stretch>
        </p:blipFill>
        <p:spPr>
          <a:xfrm>
            <a:off x="6163001" y="2097156"/>
            <a:ext cx="5883966" cy="3922644"/>
          </a:xfrm>
          <a:prstGeom prst="rect">
            <a:avLst/>
          </a:prstGeom>
        </p:spPr>
      </p:pic>
      <p:sp>
        <p:nvSpPr>
          <p:cNvPr id="13" name="Content Placeholder 12">
            <a:extLst>
              <a:ext uri="{FF2B5EF4-FFF2-40B4-BE49-F238E27FC236}">
                <a16:creationId xmlns:a16="http://schemas.microsoft.com/office/drawing/2014/main" id="{2C84BF64-6EE8-939B-00B1-A4F87E8921CB}"/>
              </a:ext>
            </a:extLst>
          </p:cNvPr>
          <p:cNvSpPr>
            <a:spLocks noGrp="1"/>
          </p:cNvSpPr>
          <p:nvPr>
            <p:ph idx="1"/>
          </p:nvPr>
        </p:nvSpPr>
        <p:spPr>
          <a:xfrm>
            <a:off x="2044429" y="7838200"/>
            <a:ext cx="10515600" cy="4351338"/>
          </a:xfrm>
        </p:spPr>
        <p:txBody>
          <a:bodyPr/>
          <a:lstStyle/>
          <a:p>
            <a:endParaRPr lang="en-DE" dirty="0"/>
          </a:p>
        </p:txBody>
      </p:sp>
      <p:pic>
        <p:nvPicPr>
          <p:cNvPr id="14" name="Picture 13">
            <a:extLst>
              <a:ext uri="{FF2B5EF4-FFF2-40B4-BE49-F238E27FC236}">
                <a16:creationId xmlns:a16="http://schemas.microsoft.com/office/drawing/2014/main" id="{66539279-E4AD-5186-A489-53013BB186BE}"/>
              </a:ext>
            </a:extLst>
          </p:cNvPr>
          <p:cNvPicPr>
            <a:picLocks noChangeAspect="1"/>
          </p:cNvPicPr>
          <p:nvPr/>
        </p:nvPicPr>
        <p:blipFill rotWithShape="1">
          <a:blip r:embed="rId4"/>
          <a:srcRect l="8013" t="42647" r="8042" b="42537"/>
          <a:stretch/>
        </p:blipFill>
        <p:spPr>
          <a:xfrm>
            <a:off x="0" y="740906"/>
            <a:ext cx="12192000" cy="1434604"/>
          </a:xfrm>
          <a:prstGeom prst="rect">
            <a:avLst/>
          </a:prstGeom>
        </p:spPr>
      </p:pic>
    </p:spTree>
    <p:extLst>
      <p:ext uri="{BB962C8B-B14F-4D97-AF65-F5344CB8AC3E}">
        <p14:creationId xmlns:p14="http://schemas.microsoft.com/office/powerpoint/2010/main" val="3214038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E593C-1ACD-AED5-FAD3-ACEC4D5F0A6E}"/>
              </a:ext>
            </a:extLst>
          </p:cNvPr>
          <p:cNvSpPr>
            <a:spLocks noGrp="1"/>
          </p:cNvSpPr>
          <p:nvPr>
            <p:ph type="title"/>
          </p:nvPr>
        </p:nvSpPr>
        <p:spPr>
          <a:xfrm>
            <a:off x="0" y="-400188"/>
            <a:ext cx="10515600" cy="1325563"/>
          </a:xfrm>
        </p:spPr>
        <p:txBody>
          <a:bodyPr>
            <a:normAutofit/>
          </a:bodyPr>
          <a:lstStyle/>
          <a:p>
            <a:r>
              <a:rPr lang="en-DE" sz="3200" dirty="0"/>
              <a:t>Negative outliers</a:t>
            </a:r>
          </a:p>
        </p:txBody>
      </p:sp>
      <p:sp>
        <p:nvSpPr>
          <p:cNvPr id="4" name="Slide Number Placeholder 3">
            <a:extLst>
              <a:ext uri="{FF2B5EF4-FFF2-40B4-BE49-F238E27FC236}">
                <a16:creationId xmlns:a16="http://schemas.microsoft.com/office/drawing/2014/main" id="{6C497912-6594-B8BF-4334-E632BF0DADD1}"/>
              </a:ext>
            </a:extLst>
          </p:cNvPr>
          <p:cNvSpPr>
            <a:spLocks noGrp="1"/>
          </p:cNvSpPr>
          <p:nvPr>
            <p:ph type="sldNum" sz="quarter" idx="12"/>
          </p:nvPr>
        </p:nvSpPr>
        <p:spPr/>
        <p:txBody>
          <a:bodyPr/>
          <a:lstStyle/>
          <a:p>
            <a:fld id="{3F6C359D-CFAE-9B41-B51B-43E777F3E1C6}" type="slidenum">
              <a:rPr lang="en-DE" smtClean="0"/>
              <a:t>19</a:t>
            </a:fld>
            <a:endParaRPr lang="en-DE"/>
          </a:p>
        </p:txBody>
      </p:sp>
      <p:sp>
        <p:nvSpPr>
          <p:cNvPr id="10" name="TextBox 9">
            <a:extLst>
              <a:ext uri="{FF2B5EF4-FFF2-40B4-BE49-F238E27FC236}">
                <a16:creationId xmlns:a16="http://schemas.microsoft.com/office/drawing/2014/main" id="{5C750929-D497-23C0-C1B6-915C94D62F08}"/>
              </a:ext>
            </a:extLst>
          </p:cNvPr>
          <p:cNvSpPr txBox="1"/>
          <p:nvPr/>
        </p:nvSpPr>
        <p:spPr>
          <a:xfrm>
            <a:off x="153337" y="6148145"/>
            <a:ext cx="11574375" cy="369332"/>
          </a:xfrm>
          <a:prstGeom prst="rect">
            <a:avLst/>
          </a:prstGeom>
          <a:noFill/>
        </p:spPr>
        <p:txBody>
          <a:bodyPr wrap="square">
            <a:spAutoFit/>
          </a:bodyPr>
          <a:lstStyle/>
          <a:p>
            <a:r>
              <a:rPr lang="en-DE" dirty="0"/>
              <a:t>The correlation of PQ, PR, ESPI and NRW with the range and variance remains robust in the case of negative outliers. </a:t>
            </a:r>
          </a:p>
        </p:txBody>
      </p:sp>
      <p:pic>
        <p:nvPicPr>
          <p:cNvPr id="14" name="Content Placeholder 13">
            <a:extLst>
              <a:ext uri="{FF2B5EF4-FFF2-40B4-BE49-F238E27FC236}">
                <a16:creationId xmlns:a16="http://schemas.microsoft.com/office/drawing/2014/main" id="{FA650102-AB7A-353F-DD2D-5CC7116FF862}"/>
              </a:ext>
            </a:extLst>
          </p:cNvPr>
          <p:cNvPicPr>
            <a:picLocks noGrp="1" noChangeAspect="1"/>
          </p:cNvPicPr>
          <p:nvPr>
            <p:ph idx="1"/>
          </p:nvPr>
        </p:nvPicPr>
        <p:blipFill rotWithShape="1">
          <a:blip r:embed="rId2"/>
          <a:srcRect l="8001" t="42547" r="8083" b="42599"/>
          <a:stretch/>
        </p:blipFill>
        <p:spPr>
          <a:xfrm>
            <a:off x="0" y="524764"/>
            <a:ext cx="12192000" cy="1438709"/>
          </a:xfrm>
          <a:prstGeom prst="rect">
            <a:avLst/>
          </a:prstGeom>
        </p:spPr>
      </p:pic>
      <p:pic>
        <p:nvPicPr>
          <p:cNvPr id="15" name="Picture 14">
            <a:extLst>
              <a:ext uri="{FF2B5EF4-FFF2-40B4-BE49-F238E27FC236}">
                <a16:creationId xmlns:a16="http://schemas.microsoft.com/office/drawing/2014/main" id="{6D47B2C0-4A26-8036-FC0A-4E9ACEDBFC8F}"/>
              </a:ext>
            </a:extLst>
          </p:cNvPr>
          <p:cNvPicPr>
            <a:picLocks noChangeAspect="1"/>
          </p:cNvPicPr>
          <p:nvPr/>
        </p:nvPicPr>
        <p:blipFill>
          <a:blip r:embed="rId3"/>
          <a:stretch>
            <a:fillRect/>
          </a:stretch>
        </p:blipFill>
        <p:spPr>
          <a:xfrm>
            <a:off x="300606" y="2091818"/>
            <a:ext cx="5891973" cy="3927982"/>
          </a:xfrm>
          <a:prstGeom prst="rect">
            <a:avLst/>
          </a:prstGeom>
        </p:spPr>
      </p:pic>
      <p:pic>
        <p:nvPicPr>
          <p:cNvPr id="16" name="Picture 15">
            <a:extLst>
              <a:ext uri="{FF2B5EF4-FFF2-40B4-BE49-F238E27FC236}">
                <a16:creationId xmlns:a16="http://schemas.microsoft.com/office/drawing/2014/main" id="{9D6961E0-5E50-EB51-EE1D-5E420300F288}"/>
              </a:ext>
            </a:extLst>
          </p:cNvPr>
          <p:cNvPicPr>
            <a:picLocks noChangeAspect="1"/>
          </p:cNvPicPr>
          <p:nvPr/>
        </p:nvPicPr>
        <p:blipFill>
          <a:blip r:embed="rId4"/>
          <a:stretch>
            <a:fillRect/>
          </a:stretch>
        </p:blipFill>
        <p:spPr>
          <a:xfrm>
            <a:off x="6096000" y="2091818"/>
            <a:ext cx="5891973" cy="3927982"/>
          </a:xfrm>
          <a:prstGeom prst="rect">
            <a:avLst/>
          </a:prstGeom>
        </p:spPr>
      </p:pic>
    </p:spTree>
    <p:extLst>
      <p:ext uri="{BB962C8B-B14F-4D97-AF65-F5344CB8AC3E}">
        <p14:creationId xmlns:p14="http://schemas.microsoft.com/office/powerpoint/2010/main" val="1963252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08AA0-1520-2014-0D23-117A8E40131C}"/>
              </a:ext>
            </a:extLst>
          </p:cNvPr>
          <p:cNvSpPr>
            <a:spLocks noGrp="1"/>
          </p:cNvSpPr>
          <p:nvPr>
            <p:ph type="title"/>
          </p:nvPr>
        </p:nvSpPr>
        <p:spPr/>
        <p:txBody>
          <a:bodyPr/>
          <a:lstStyle/>
          <a:p>
            <a:r>
              <a:rPr lang="en-DE" dirty="0"/>
              <a:t>Checklist of things we can answer </a:t>
            </a:r>
          </a:p>
        </p:txBody>
      </p:sp>
      <p:sp>
        <p:nvSpPr>
          <p:cNvPr id="3" name="Content Placeholder 2">
            <a:extLst>
              <a:ext uri="{FF2B5EF4-FFF2-40B4-BE49-F238E27FC236}">
                <a16:creationId xmlns:a16="http://schemas.microsoft.com/office/drawing/2014/main" id="{853F2F1A-FE70-F040-8AEC-AE7CD96B5977}"/>
              </a:ext>
            </a:extLst>
          </p:cNvPr>
          <p:cNvSpPr>
            <a:spLocks noGrp="1"/>
          </p:cNvSpPr>
          <p:nvPr>
            <p:ph idx="1"/>
          </p:nvPr>
        </p:nvSpPr>
        <p:spPr/>
        <p:txBody>
          <a:bodyPr/>
          <a:lstStyle/>
          <a:p>
            <a:r>
              <a:rPr lang="en-DE" dirty="0"/>
              <a:t>Does the form/slope of a reaction norm have an effect on the realisation of the plasticity score (are they similar) </a:t>
            </a:r>
          </a:p>
          <a:p>
            <a:r>
              <a:rPr lang="en-DE" dirty="0"/>
              <a:t>Is there an inherent clustering which applies to the scores in terms of their realisations and does this match mathematical properties of the scores</a:t>
            </a:r>
          </a:p>
          <a:p>
            <a:r>
              <a:rPr lang="en-DE" dirty="0"/>
              <a:t>Analysis of trait distribution properties with plasticity score realisation</a:t>
            </a:r>
          </a:p>
          <a:p>
            <a:pPr lvl="1"/>
            <a:r>
              <a:rPr lang="en-GB" dirty="0"/>
              <a:t>C</a:t>
            </a:r>
            <a:r>
              <a:rPr lang="en-DE" dirty="0"/>
              <a:t>orrelation</a:t>
            </a:r>
          </a:p>
          <a:p>
            <a:pPr lvl="1"/>
            <a:r>
              <a:rPr lang="en-GB" dirty="0"/>
              <a:t>R</a:t>
            </a:r>
            <a:r>
              <a:rPr lang="en-DE" dirty="0"/>
              <a:t>egression (multiple and single)</a:t>
            </a:r>
          </a:p>
          <a:p>
            <a:pPr lvl="1"/>
            <a:endParaRPr lang="en-DE" dirty="0"/>
          </a:p>
        </p:txBody>
      </p:sp>
      <p:sp>
        <p:nvSpPr>
          <p:cNvPr id="4" name="Slide Number Placeholder 3">
            <a:extLst>
              <a:ext uri="{FF2B5EF4-FFF2-40B4-BE49-F238E27FC236}">
                <a16:creationId xmlns:a16="http://schemas.microsoft.com/office/drawing/2014/main" id="{249D8372-042D-B9CE-A0C4-70B8099A080D}"/>
              </a:ext>
            </a:extLst>
          </p:cNvPr>
          <p:cNvSpPr>
            <a:spLocks noGrp="1"/>
          </p:cNvSpPr>
          <p:nvPr>
            <p:ph type="sldNum" sz="quarter" idx="12"/>
          </p:nvPr>
        </p:nvSpPr>
        <p:spPr/>
        <p:txBody>
          <a:bodyPr/>
          <a:lstStyle/>
          <a:p>
            <a:fld id="{3F6C359D-CFAE-9B41-B51B-43E777F3E1C6}" type="slidenum">
              <a:rPr lang="en-DE" smtClean="0"/>
              <a:t>2</a:t>
            </a:fld>
            <a:endParaRPr lang="en-DE"/>
          </a:p>
        </p:txBody>
      </p:sp>
    </p:spTree>
    <p:extLst>
      <p:ext uri="{BB962C8B-B14F-4D97-AF65-F5344CB8AC3E}">
        <p14:creationId xmlns:p14="http://schemas.microsoft.com/office/powerpoint/2010/main" val="870917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6B348-F932-92F1-B958-4DBA798E448E}"/>
              </a:ext>
            </a:extLst>
          </p:cNvPr>
          <p:cNvSpPr>
            <a:spLocks noGrp="1"/>
          </p:cNvSpPr>
          <p:nvPr>
            <p:ph type="title"/>
          </p:nvPr>
        </p:nvSpPr>
        <p:spPr>
          <a:xfrm>
            <a:off x="0" y="0"/>
            <a:ext cx="8380228" cy="464215"/>
          </a:xfrm>
        </p:spPr>
        <p:txBody>
          <a:bodyPr>
            <a:normAutofit fontScale="90000"/>
          </a:bodyPr>
          <a:lstStyle/>
          <a:p>
            <a:r>
              <a:rPr lang="en-DE" sz="3200" dirty="0"/>
              <a:t>Both outliers</a:t>
            </a:r>
          </a:p>
        </p:txBody>
      </p:sp>
      <p:sp>
        <p:nvSpPr>
          <p:cNvPr id="4" name="Slide Number Placeholder 3">
            <a:extLst>
              <a:ext uri="{FF2B5EF4-FFF2-40B4-BE49-F238E27FC236}">
                <a16:creationId xmlns:a16="http://schemas.microsoft.com/office/drawing/2014/main" id="{BE072007-F17D-D0F2-1765-F6A37991C11D}"/>
              </a:ext>
            </a:extLst>
          </p:cNvPr>
          <p:cNvSpPr>
            <a:spLocks noGrp="1"/>
          </p:cNvSpPr>
          <p:nvPr>
            <p:ph type="sldNum" sz="quarter" idx="12"/>
          </p:nvPr>
        </p:nvSpPr>
        <p:spPr/>
        <p:txBody>
          <a:bodyPr/>
          <a:lstStyle/>
          <a:p>
            <a:fld id="{3F6C359D-CFAE-9B41-B51B-43E777F3E1C6}" type="slidenum">
              <a:rPr lang="en-DE" smtClean="0"/>
              <a:t>20</a:t>
            </a:fld>
            <a:endParaRPr lang="en-DE"/>
          </a:p>
        </p:txBody>
      </p:sp>
      <p:sp>
        <p:nvSpPr>
          <p:cNvPr id="9" name="TextBox 8">
            <a:extLst>
              <a:ext uri="{FF2B5EF4-FFF2-40B4-BE49-F238E27FC236}">
                <a16:creationId xmlns:a16="http://schemas.microsoft.com/office/drawing/2014/main" id="{26962A2F-4E70-4473-7CE2-8CA0BAB61B0D}"/>
              </a:ext>
            </a:extLst>
          </p:cNvPr>
          <p:cNvSpPr txBox="1"/>
          <p:nvPr/>
        </p:nvSpPr>
        <p:spPr>
          <a:xfrm>
            <a:off x="24867" y="6075144"/>
            <a:ext cx="11978080" cy="646331"/>
          </a:xfrm>
          <a:prstGeom prst="rect">
            <a:avLst/>
          </a:prstGeom>
          <a:noFill/>
        </p:spPr>
        <p:txBody>
          <a:bodyPr wrap="square">
            <a:spAutoFit/>
          </a:bodyPr>
          <a:lstStyle/>
          <a:p>
            <a:r>
              <a:rPr lang="en-DE" dirty="0"/>
              <a:t>The correlation of PQ, PR, ESPI and NRW with the range and variance remains robust in the case of outliers in both directions </a:t>
            </a:r>
          </a:p>
        </p:txBody>
      </p:sp>
      <p:pic>
        <p:nvPicPr>
          <p:cNvPr id="12" name="Content Placeholder 11">
            <a:extLst>
              <a:ext uri="{FF2B5EF4-FFF2-40B4-BE49-F238E27FC236}">
                <a16:creationId xmlns:a16="http://schemas.microsoft.com/office/drawing/2014/main" id="{FF44DC32-4953-9D96-EE4E-644B3B6493C6}"/>
              </a:ext>
            </a:extLst>
          </p:cNvPr>
          <p:cNvPicPr>
            <a:picLocks noGrp="1" noChangeAspect="1"/>
          </p:cNvPicPr>
          <p:nvPr>
            <p:ph idx="1"/>
          </p:nvPr>
        </p:nvPicPr>
        <p:blipFill rotWithShape="1">
          <a:blip r:embed="rId2"/>
          <a:srcRect l="7972" t="42708" r="7972" b="42438"/>
          <a:stretch/>
        </p:blipFill>
        <p:spPr>
          <a:xfrm>
            <a:off x="12433" y="464215"/>
            <a:ext cx="12167133" cy="1433362"/>
          </a:xfrm>
          <a:prstGeom prst="rect">
            <a:avLst/>
          </a:prstGeom>
        </p:spPr>
      </p:pic>
      <p:pic>
        <p:nvPicPr>
          <p:cNvPr id="13" name="Picture 12">
            <a:extLst>
              <a:ext uri="{FF2B5EF4-FFF2-40B4-BE49-F238E27FC236}">
                <a16:creationId xmlns:a16="http://schemas.microsoft.com/office/drawing/2014/main" id="{0F2B21BE-987E-E472-5C95-9A7C749EA23D}"/>
              </a:ext>
            </a:extLst>
          </p:cNvPr>
          <p:cNvPicPr>
            <a:picLocks noChangeAspect="1"/>
          </p:cNvPicPr>
          <p:nvPr/>
        </p:nvPicPr>
        <p:blipFill>
          <a:blip r:embed="rId3"/>
          <a:stretch>
            <a:fillRect/>
          </a:stretch>
        </p:blipFill>
        <p:spPr>
          <a:xfrm>
            <a:off x="-5612" y="1897577"/>
            <a:ext cx="6019520" cy="4013013"/>
          </a:xfrm>
          <a:prstGeom prst="rect">
            <a:avLst/>
          </a:prstGeom>
        </p:spPr>
      </p:pic>
      <p:pic>
        <p:nvPicPr>
          <p:cNvPr id="14" name="Picture 13">
            <a:extLst>
              <a:ext uri="{FF2B5EF4-FFF2-40B4-BE49-F238E27FC236}">
                <a16:creationId xmlns:a16="http://schemas.microsoft.com/office/drawing/2014/main" id="{2E2820CE-AF68-4289-A92E-B875E1C41989}"/>
              </a:ext>
            </a:extLst>
          </p:cNvPr>
          <p:cNvPicPr>
            <a:picLocks noChangeAspect="1"/>
          </p:cNvPicPr>
          <p:nvPr/>
        </p:nvPicPr>
        <p:blipFill>
          <a:blip r:embed="rId4"/>
          <a:stretch>
            <a:fillRect/>
          </a:stretch>
        </p:blipFill>
        <p:spPr>
          <a:xfrm>
            <a:off x="5983427" y="1879250"/>
            <a:ext cx="6019520" cy="4013014"/>
          </a:xfrm>
          <a:prstGeom prst="rect">
            <a:avLst/>
          </a:prstGeom>
        </p:spPr>
      </p:pic>
    </p:spTree>
    <p:extLst>
      <p:ext uri="{BB962C8B-B14F-4D97-AF65-F5344CB8AC3E}">
        <p14:creationId xmlns:p14="http://schemas.microsoft.com/office/powerpoint/2010/main" val="40186720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4870F-839A-E797-6F3C-AB24074715E1}"/>
              </a:ext>
            </a:extLst>
          </p:cNvPr>
          <p:cNvSpPr>
            <a:spLocks noGrp="1"/>
          </p:cNvSpPr>
          <p:nvPr>
            <p:ph type="title"/>
          </p:nvPr>
        </p:nvSpPr>
        <p:spPr/>
        <p:txBody>
          <a:bodyPr/>
          <a:lstStyle/>
          <a:p>
            <a:r>
              <a:rPr lang="en-DE" dirty="0"/>
              <a:t>Do outliers affect this correlation?</a:t>
            </a:r>
          </a:p>
        </p:txBody>
      </p:sp>
      <p:sp>
        <p:nvSpPr>
          <p:cNvPr id="3" name="Content Placeholder 2">
            <a:extLst>
              <a:ext uri="{FF2B5EF4-FFF2-40B4-BE49-F238E27FC236}">
                <a16:creationId xmlns:a16="http://schemas.microsoft.com/office/drawing/2014/main" id="{0E56ADF3-833C-24BC-8CA2-BC4AE1B6EA98}"/>
              </a:ext>
            </a:extLst>
          </p:cNvPr>
          <p:cNvSpPr>
            <a:spLocks noGrp="1"/>
          </p:cNvSpPr>
          <p:nvPr>
            <p:ph idx="1"/>
          </p:nvPr>
        </p:nvSpPr>
        <p:spPr/>
        <p:txBody>
          <a:bodyPr/>
          <a:lstStyle/>
          <a:p>
            <a:r>
              <a:rPr lang="en-DE" dirty="0"/>
              <a:t>The results on the previous slides indicate that some of the plasticity scores are sensitive to outliers in a sense that their correlation with specific summary statistics of the trait data is affected</a:t>
            </a:r>
          </a:p>
          <a:p>
            <a:r>
              <a:rPr lang="en-DE" dirty="0"/>
              <a:t>Also the correlation with the slope is lower than in scenarios with no outliers (across all forms of outliers) and mostly non significant</a:t>
            </a:r>
          </a:p>
          <a:p>
            <a:r>
              <a:rPr lang="en-DE" dirty="0"/>
              <a:t>However they also indicate that some of the scores are more robust to outliers than others, hinting superiority (even under conditions where the outliers are more extreme(not shown here))</a:t>
            </a:r>
          </a:p>
        </p:txBody>
      </p:sp>
      <p:sp>
        <p:nvSpPr>
          <p:cNvPr id="4" name="Slide Number Placeholder 3">
            <a:extLst>
              <a:ext uri="{FF2B5EF4-FFF2-40B4-BE49-F238E27FC236}">
                <a16:creationId xmlns:a16="http://schemas.microsoft.com/office/drawing/2014/main" id="{0ED34706-780B-E8CA-FE3F-9AC677E44DAF}"/>
              </a:ext>
            </a:extLst>
          </p:cNvPr>
          <p:cNvSpPr>
            <a:spLocks noGrp="1"/>
          </p:cNvSpPr>
          <p:nvPr>
            <p:ph type="sldNum" sz="quarter" idx="12"/>
          </p:nvPr>
        </p:nvSpPr>
        <p:spPr/>
        <p:txBody>
          <a:bodyPr/>
          <a:lstStyle/>
          <a:p>
            <a:fld id="{3F6C359D-CFAE-9B41-B51B-43E777F3E1C6}" type="slidenum">
              <a:rPr lang="en-DE" smtClean="0"/>
              <a:t>21</a:t>
            </a:fld>
            <a:endParaRPr lang="en-DE"/>
          </a:p>
        </p:txBody>
      </p:sp>
    </p:spTree>
    <p:extLst>
      <p:ext uri="{BB962C8B-B14F-4D97-AF65-F5344CB8AC3E}">
        <p14:creationId xmlns:p14="http://schemas.microsoft.com/office/powerpoint/2010/main" val="8553496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B2C3B-3174-EAFE-EE80-3A82EEE7BB73}"/>
              </a:ext>
            </a:extLst>
          </p:cNvPr>
          <p:cNvSpPr>
            <a:spLocks noGrp="1"/>
          </p:cNvSpPr>
          <p:nvPr>
            <p:ph type="title"/>
          </p:nvPr>
        </p:nvSpPr>
        <p:spPr/>
        <p:txBody>
          <a:bodyPr/>
          <a:lstStyle/>
          <a:p>
            <a:r>
              <a:rPr lang="en-DE" dirty="0"/>
              <a:t>Does resolution of the reaction norm affect this correlation?</a:t>
            </a:r>
          </a:p>
        </p:txBody>
      </p:sp>
      <p:sp>
        <p:nvSpPr>
          <p:cNvPr id="3" name="Content Placeholder 2">
            <a:extLst>
              <a:ext uri="{FF2B5EF4-FFF2-40B4-BE49-F238E27FC236}">
                <a16:creationId xmlns:a16="http://schemas.microsoft.com/office/drawing/2014/main" id="{DE31E732-C02F-51FE-88D3-E1B2D435BAA0}"/>
              </a:ext>
            </a:extLst>
          </p:cNvPr>
          <p:cNvSpPr>
            <a:spLocks noGrp="1"/>
          </p:cNvSpPr>
          <p:nvPr>
            <p:ph idx="1"/>
          </p:nvPr>
        </p:nvSpPr>
        <p:spPr/>
        <p:txBody>
          <a:bodyPr/>
          <a:lstStyle/>
          <a:p>
            <a:r>
              <a:rPr lang="en-DE" dirty="0"/>
              <a:t>I.e. will more or less measurements per genotype affect the correlation?</a:t>
            </a:r>
          </a:p>
          <a:p>
            <a:pPr lvl="1"/>
            <a:r>
              <a:rPr lang="en-GB" dirty="0"/>
              <a:t>The computation of some scores is more complex and a higher resolution can eventually lead to computational infeasibility (e.g. PPF)</a:t>
            </a:r>
          </a:p>
          <a:p>
            <a:pPr lvl="1"/>
            <a:r>
              <a:rPr lang="en-GB" dirty="0"/>
              <a:t>The RNN is not computable for too little measurements (n&lt;3) as it is the sum of all n-degree polynomial coefficients </a:t>
            </a:r>
          </a:p>
          <a:p>
            <a:pPr lvl="1"/>
            <a:endParaRPr lang="en-GB" dirty="0"/>
          </a:p>
          <a:p>
            <a:pPr lvl="1"/>
            <a:endParaRPr lang="en-DE" dirty="0"/>
          </a:p>
        </p:txBody>
      </p:sp>
      <p:sp>
        <p:nvSpPr>
          <p:cNvPr id="4" name="Slide Number Placeholder 3">
            <a:extLst>
              <a:ext uri="{FF2B5EF4-FFF2-40B4-BE49-F238E27FC236}">
                <a16:creationId xmlns:a16="http://schemas.microsoft.com/office/drawing/2014/main" id="{FEED9543-02BC-531A-091B-C7ECFE8DEDF7}"/>
              </a:ext>
            </a:extLst>
          </p:cNvPr>
          <p:cNvSpPr>
            <a:spLocks noGrp="1"/>
          </p:cNvSpPr>
          <p:nvPr>
            <p:ph type="sldNum" sz="quarter" idx="12"/>
          </p:nvPr>
        </p:nvSpPr>
        <p:spPr/>
        <p:txBody>
          <a:bodyPr/>
          <a:lstStyle/>
          <a:p>
            <a:fld id="{3F6C359D-CFAE-9B41-B51B-43E777F3E1C6}" type="slidenum">
              <a:rPr lang="en-DE" smtClean="0"/>
              <a:t>22</a:t>
            </a:fld>
            <a:endParaRPr lang="en-DE"/>
          </a:p>
        </p:txBody>
      </p:sp>
    </p:spTree>
    <p:extLst>
      <p:ext uri="{BB962C8B-B14F-4D97-AF65-F5344CB8AC3E}">
        <p14:creationId xmlns:p14="http://schemas.microsoft.com/office/powerpoint/2010/main" val="1266707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70F63-DA61-01AA-E44A-1ED789EB429D}"/>
              </a:ext>
            </a:extLst>
          </p:cNvPr>
          <p:cNvSpPr>
            <a:spLocks noGrp="1"/>
          </p:cNvSpPr>
          <p:nvPr>
            <p:ph type="title"/>
          </p:nvPr>
        </p:nvSpPr>
        <p:spPr/>
        <p:txBody>
          <a:bodyPr/>
          <a:lstStyle/>
          <a:p>
            <a:r>
              <a:rPr lang="en-DE" dirty="0"/>
              <a:t>Does resolution of the reaction norm affect this correlation?</a:t>
            </a:r>
          </a:p>
        </p:txBody>
      </p:sp>
      <p:sp>
        <p:nvSpPr>
          <p:cNvPr id="3" name="Content Placeholder 2">
            <a:extLst>
              <a:ext uri="{FF2B5EF4-FFF2-40B4-BE49-F238E27FC236}">
                <a16:creationId xmlns:a16="http://schemas.microsoft.com/office/drawing/2014/main" id="{9F90595A-E8B3-306B-0BB9-6A0C0A6B16CC}"/>
              </a:ext>
            </a:extLst>
          </p:cNvPr>
          <p:cNvSpPr>
            <a:spLocks noGrp="1"/>
          </p:cNvSpPr>
          <p:nvPr>
            <p:ph idx="1"/>
          </p:nvPr>
        </p:nvSpPr>
        <p:spPr/>
        <p:txBody>
          <a:bodyPr>
            <a:normAutofit/>
          </a:bodyPr>
          <a:lstStyle/>
          <a:p>
            <a:r>
              <a:rPr lang="en-DE" sz="2000" dirty="0"/>
              <a:t>Lower resolution – 5 trait values across the range of environments (1-10)</a:t>
            </a:r>
          </a:p>
          <a:p>
            <a:endParaRPr lang="en-DE" sz="2000" dirty="0"/>
          </a:p>
        </p:txBody>
      </p:sp>
      <p:sp>
        <p:nvSpPr>
          <p:cNvPr id="4" name="Slide Number Placeholder 3">
            <a:extLst>
              <a:ext uri="{FF2B5EF4-FFF2-40B4-BE49-F238E27FC236}">
                <a16:creationId xmlns:a16="http://schemas.microsoft.com/office/drawing/2014/main" id="{2FAF6573-3D0F-ED4C-A875-E93C2EB0EF09}"/>
              </a:ext>
            </a:extLst>
          </p:cNvPr>
          <p:cNvSpPr>
            <a:spLocks noGrp="1"/>
          </p:cNvSpPr>
          <p:nvPr>
            <p:ph type="sldNum" sz="quarter" idx="12"/>
          </p:nvPr>
        </p:nvSpPr>
        <p:spPr/>
        <p:txBody>
          <a:bodyPr/>
          <a:lstStyle/>
          <a:p>
            <a:fld id="{3F6C359D-CFAE-9B41-B51B-43E777F3E1C6}" type="slidenum">
              <a:rPr lang="en-DE" smtClean="0"/>
              <a:t>23</a:t>
            </a:fld>
            <a:endParaRPr lang="en-DE"/>
          </a:p>
        </p:txBody>
      </p:sp>
      <p:sp>
        <p:nvSpPr>
          <p:cNvPr id="7" name="TextBox 6">
            <a:extLst>
              <a:ext uri="{FF2B5EF4-FFF2-40B4-BE49-F238E27FC236}">
                <a16:creationId xmlns:a16="http://schemas.microsoft.com/office/drawing/2014/main" id="{104A271F-E5F3-83EE-F8E5-D53E81E0CEE8}"/>
              </a:ext>
            </a:extLst>
          </p:cNvPr>
          <p:cNvSpPr txBox="1"/>
          <p:nvPr/>
        </p:nvSpPr>
        <p:spPr>
          <a:xfrm>
            <a:off x="115747" y="6283108"/>
            <a:ext cx="10612136" cy="338554"/>
          </a:xfrm>
          <a:prstGeom prst="rect">
            <a:avLst/>
          </a:prstGeom>
          <a:noFill/>
        </p:spPr>
        <p:txBody>
          <a:bodyPr wrap="none" rtlCol="0">
            <a:spAutoFit/>
          </a:bodyPr>
          <a:lstStyle/>
          <a:p>
            <a:r>
              <a:rPr lang="en-GB" sz="1600" dirty="0"/>
              <a:t>A</a:t>
            </a:r>
            <a:r>
              <a:rPr lang="en-DE" sz="1600" dirty="0"/>
              <a:t>gain, the correlation with the slope is lower than for a higher resolution (10 measurements) and mostly non significant</a:t>
            </a:r>
          </a:p>
        </p:txBody>
      </p:sp>
      <p:pic>
        <p:nvPicPr>
          <p:cNvPr id="8" name="Picture 7">
            <a:extLst>
              <a:ext uri="{FF2B5EF4-FFF2-40B4-BE49-F238E27FC236}">
                <a16:creationId xmlns:a16="http://schemas.microsoft.com/office/drawing/2014/main" id="{05B0259D-A84E-3C13-C58C-9F8CD5458BE4}"/>
              </a:ext>
            </a:extLst>
          </p:cNvPr>
          <p:cNvPicPr>
            <a:picLocks noChangeAspect="1"/>
          </p:cNvPicPr>
          <p:nvPr/>
        </p:nvPicPr>
        <p:blipFill>
          <a:blip r:embed="rId3"/>
          <a:stretch>
            <a:fillRect/>
          </a:stretch>
        </p:blipFill>
        <p:spPr>
          <a:xfrm>
            <a:off x="0" y="2163763"/>
            <a:ext cx="6019800" cy="4013200"/>
          </a:xfrm>
          <a:prstGeom prst="rect">
            <a:avLst/>
          </a:prstGeom>
        </p:spPr>
      </p:pic>
      <p:pic>
        <p:nvPicPr>
          <p:cNvPr id="9" name="Picture 8">
            <a:extLst>
              <a:ext uri="{FF2B5EF4-FFF2-40B4-BE49-F238E27FC236}">
                <a16:creationId xmlns:a16="http://schemas.microsoft.com/office/drawing/2014/main" id="{48D48C9E-4C0D-C33E-F52B-1324D599432C}"/>
              </a:ext>
            </a:extLst>
          </p:cNvPr>
          <p:cNvPicPr>
            <a:picLocks noChangeAspect="1"/>
          </p:cNvPicPr>
          <p:nvPr/>
        </p:nvPicPr>
        <p:blipFill>
          <a:blip r:embed="rId4"/>
          <a:stretch>
            <a:fillRect/>
          </a:stretch>
        </p:blipFill>
        <p:spPr>
          <a:xfrm>
            <a:off x="5879456" y="2163762"/>
            <a:ext cx="6019799" cy="4013199"/>
          </a:xfrm>
          <a:prstGeom prst="rect">
            <a:avLst/>
          </a:prstGeom>
        </p:spPr>
      </p:pic>
    </p:spTree>
    <p:extLst>
      <p:ext uri="{BB962C8B-B14F-4D97-AF65-F5344CB8AC3E}">
        <p14:creationId xmlns:p14="http://schemas.microsoft.com/office/powerpoint/2010/main" val="806247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2684-4FED-6BF6-0BA5-1F2E3D95AC6F}"/>
              </a:ext>
            </a:extLst>
          </p:cNvPr>
          <p:cNvSpPr>
            <a:spLocks noGrp="1"/>
          </p:cNvSpPr>
          <p:nvPr>
            <p:ph type="title"/>
          </p:nvPr>
        </p:nvSpPr>
        <p:spPr/>
        <p:txBody>
          <a:bodyPr/>
          <a:lstStyle/>
          <a:p>
            <a:r>
              <a:rPr lang="en-GB" dirty="0"/>
              <a:t>L</a:t>
            </a:r>
            <a:r>
              <a:rPr lang="en-DE" dirty="0"/>
              <a:t>ower resolution 5</a:t>
            </a:r>
          </a:p>
        </p:txBody>
      </p:sp>
      <p:sp>
        <p:nvSpPr>
          <p:cNvPr id="4" name="Slide Number Placeholder 3">
            <a:extLst>
              <a:ext uri="{FF2B5EF4-FFF2-40B4-BE49-F238E27FC236}">
                <a16:creationId xmlns:a16="http://schemas.microsoft.com/office/drawing/2014/main" id="{512B7B52-6875-7438-2EC4-FAEDB9A7AEE4}"/>
              </a:ext>
            </a:extLst>
          </p:cNvPr>
          <p:cNvSpPr>
            <a:spLocks noGrp="1"/>
          </p:cNvSpPr>
          <p:nvPr>
            <p:ph type="sldNum" sz="quarter" idx="12"/>
          </p:nvPr>
        </p:nvSpPr>
        <p:spPr/>
        <p:txBody>
          <a:bodyPr/>
          <a:lstStyle/>
          <a:p>
            <a:fld id="{3F6C359D-CFAE-9B41-B51B-43E777F3E1C6}" type="slidenum">
              <a:rPr lang="en-DE" smtClean="0"/>
              <a:t>24</a:t>
            </a:fld>
            <a:endParaRPr lang="en-DE"/>
          </a:p>
        </p:txBody>
      </p:sp>
      <p:pic>
        <p:nvPicPr>
          <p:cNvPr id="6" name="Content Placeholder 5">
            <a:extLst>
              <a:ext uri="{FF2B5EF4-FFF2-40B4-BE49-F238E27FC236}">
                <a16:creationId xmlns:a16="http://schemas.microsoft.com/office/drawing/2014/main" id="{9AEEDC5F-154A-0D80-7209-DF0FFAAEAAB0}"/>
              </a:ext>
            </a:extLst>
          </p:cNvPr>
          <p:cNvPicPr>
            <a:picLocks noGrp="1" noChangeAspect="1"/>
          </p:cNvPicPr>
          <p:nvPr>
            <p:ph idx="1"/>
          </p:nvPr>
        </p:nvPicPr>
        <p:blipFill rotWithShape="1">
          <a:blip r:embed="rId2"/>
          <a:srcRect l="7933" t="42418" r="7868" b="42267"/>
          <a:stretch/>
        </p:blipFill>
        <p:spPr>
          <a:xfrm>
            <a:off x="0" y="2482272"/>
            <a:ext cx="12228691" cy="1482856"/>
          </a:xfrm>
          <a:prstGeom prst="rect">
            <a:avLst/>
          </a:prstGeom>
        </p:spPr>
      </p:pic>
    </p:spTree>
    <p:extLst>
      <p:ext uri="{BB962C8B-B14F-4D97-AF65-F5344CB8AC3E}">
        <p14:creationId xmlns:p14="http://schemas.microsoft.com/office/powerpoint/2010/main" val="4458513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07D5A-6DBF-58E9-D109-C274AC9DE0E3}"/>
              </a:ext>
            </a:extLst>
          </p:cNvPr>
          <p:cNvSpPr>
            <a:spLocks noGrp="1"/>
          </p:cNvSpPr>
          <p:nvPr>
            <p:ph type="title"/>
          </p:nvPr>
        </p:nvSpPr>
        <p:spPr/>
        <p:txBody>
          <a:bodyPr/>
          <a:lstStyle/>
          <a:p>
            <a:r>
              <a:rPr lang="en-DE" dirty="0"/>
              <a:t>Does resolution of the reaction norm affect this correlation?</a:t>
            </a:r>
          </a:p>
        </p:txBody>
      </p:sp>
      <p:sp>
        <p:nvSpPr>
          <p:cNvPr id="3" name="Content Placeholder 2">
            <a:extLst>
              <a:ext uri="{FF2B5EF4-FFF2-40B4-BE49-F238E27FC236}">
                <a16:creationId xmlns:a16="http://schemas.microsoft.com/office/drawing/2014/main" id="{D90A3CC8-2FBC-CE38-444D-F134EB77BFFC}"/>
              </a:ext>
            </a:extLst>
          </p:cNvPr>
          <p:cNvSpPr>
            <a:spLocks noGrp="1"/>
          </p:cNvSpPr>
          <p:nvPr>
            <p:ph idx="1"/>
          </p:nvPr>
        </p:nvSpPr>
        <p:spPr/>
        <p:txBody>
          <a:bodyPr>
            <a:normAutofit/>
          </a:bodyPr>
          <a:lstStyle/>
          <a:p>
            <a:r>
              <a:rPr lang="en-DE" sz="2000" dirty="0"/>
              <a:t>Lower resolution – 2 trait values across the range of environments (1-10)</a:t>
            </a:r>
          </a:p>
          <a:p>
            <a:endParaRPr lang="en-DE" sz="2000" dirty="0"/>
          </a:p>
          <a:p>
            <a:endParaRPr lang="en-DE" sz="2000" dirty="0"/>
          </a:p>
        </p:txBody>
      </p:sp>
      <p:sp>
        <p:nvSpPr>
          <p:cNvPr id="4" name="Slide Number Placeholder 3">
            <a:extLst>
              <a:ext uri="{FF2B5EF4-FFF2-40B4-BE49-F238E27FC236}">
                <a16:creationId xmlns:a16="http://schemas.microsoft.com/office/drawing/2014/main" id="{3793212D-DE0E-DDAB-191F-C43BAA7922C5}"/>
              </a:ext>
            </a:extLst>
          </p:cNvPr>
          <p:cNvSpPr>
            <a:spLocks noGrp="1"/>
          </p:cNvSpPr>
          <p:nvPr>
            <p:ph type="sldNum" sz="quarter" idx="12"/>
          </p:nvPr>
        </p:nvSpPr>
        <p:spPr/>
        <p:txBody>
          <a:bodyPr/>
          <a:lstStyle/>
          <a:p>
            <a:fld id="{3F6C359D-CFAE-9B41-B51B-43E777F3E1C6}" type="slidenum">
              <a:rPr lang="en-DE" smtClean="0"/>
              <a:t>25</a:t>
            </a:fld>
            <a:endParaRPr lang="en-DE"/>
          </a:p>
        </p:txBody>
      </p:sp>
      <p:pic>
        <p:nvPicPr>
          <p:cNvPr id="8" name="Picture 7">
            <a:extLst>
              <a:ext uri="{FF2B5EF4-FFF2-40B4-BE49-F238E27FC236}">
                <a16:creationId xmlns:a16="http://schemas.microsoft.com/office/drawing/2014/main" id="{C459D7EE-BE42-704D-BD79-623C8BF4DD73}"/>
              </a:ext>
            </a:extLst>
          </p:cNvPr>
          <p:cNvPicPr>
            <a:picLocks noChangeAspect="1"/>
          </p:cNvPicPr>
          <p:nvPr/>
        </p:nvPicPr>
        <p:blipFill>
          <a:blip r:embed="rId2"/>
          <a:stretch>
            <a:fillRect/>
          </a:stretch>
        </p:blipFill>
        <p:spPr>
          <a:xfrm>
            <a:off x="87112" y="2263577"/>
            <a:ext cx="5721450" cy="3814300"/>
          </a:xfrm>
          <a:prstGeom prst="rect">
            <a:avLst/>
          </a:prstGeom>
        </p:spPr>
      </p:pic>
      <p:pic>
        <p:nvPicPr>
          <p:cNvPr id="9" name="Picture 8">
            <a:extLst>
              <a:ext uri="{FF2B5EF4-FFF2-40B4-BE49-F238E27FC236}">
                <a16:creationId xmlns:a16="http://schemas.microsoft.com/office/drawing/2014/main" id="{34686EA9-9FB4-4E11-F0FA-F642A011F03E}"/>
              </a:ext>
            </a:extLst>
          </p:cNvPr>
          <p:cNvPicPr>
            <a:picLocks noChangeAspect="1"/>
          </p:cNvPicPr>
          <p:nvPr/>
        </p:nvPicPr>
        <p:blipFill>
          <a:blip r:embed="rId3"/>
          <a:stretch>
            <a:fillRect/>
          </a:stretch>
        </p:blipFill>
        <p:spPr>
          <a:xfrm>
            <a:off x="6096000" y="2263577"/>
            <a:ext cx="5721450" cy="3814300"/>
          </a:xfrm>
          <a:prstGeom prst="rect">
            <a:avLst/>
          </a:prstGeom>
        </p:spPr>
      </p:pic>
    </p:spTree>
    <p:extLst>
      <p:ext uri="{BB962C8B-B14F-4D97-AF65-F5344CB8AC3E}">
        <p14:creationId xmlns:p14="http://schemas.microsoft.com/office/powerpoint/2010/main" val="18342172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AF11C-055F-72FA-55FF-D67A919CFFB6}"/>
              </a:ext>
            </a:extLst>
          </p:cNvPr>
          <p:cNvSpPr>
            <a:spLocks noGrp="1"/>
          </p:cNvSpPr>
          <p:nvPr>
            <p:ph type="title"/>
          </p:nvPr>
        </p:nvSpPr>
        <p:spPr/>
        <p:txBody>
          <a:bodyPr/>
          <a:lstStyle/>
          <a:p>
            <a:r>
              <a:rPr lang="en-DE" dirty="0"/>
              <a:t>Effect of sampling resolution on correlation with summary statistics</a:t>
            </a:r>
          </a:p>
        </p:txBody>
      </p:sp>
      <p:sp>
        <p:nvSpPr>
          <p:cNvPr id="3" name="Content Placeholder 2">
            <a:extLst>
              <a:ext uri="{FF2B5EF4-FFF2-40B4-BE49-F238E27FC236}">
                <a16:creationId xmlns:a16="http://schemas.microsoft.com/office/drawing/2014/main" id="{B6E953B6-6139-A08C-8A6E-480D5836E1ED}"/>
              </a:ext>
            </a:extLst>
          </p:cNvPr>
          <p:cNvSpPr>
            <a:spLocks noGrp="1"/>
          </p:cNvSpPr>
          <p:nvPr>
            <p:ph idx="1"/>
          </p:nvPr>
        </p:nvSpPr>
        <p:spPr/>
        <p:txBody>
          <a:bodyPr/>
          <a:lstStyle/>
          <a:p>
            <a:r>
              <a:rPr lang="en-GB" b="0" i="0" u="none" strike="noStrike" dirty="0">
                <a:solidFill>
                  <a:srgbClr val="000000"/>
                </a:solidFill>
                <a:effectLst/>
                <a:latin typeface="-webkit-standard"/>
              </a:rPr>
              <a:t>From the previous plots, it becomes evident that some scores exhibit more pronounced shifts in their correlation coefficients (across different summary statistics) when the sampling resolution changes, while others remain relatively stable. </a:t>
            </a:r>
            <a:r>
              <a:rPr lang="en-DE" dirty="0"/>
              <a:t>One can infere robustness from this </a:t>
            </a:r>
          </a:p>
          <a:p>
            <a:r>
              <a:rPr lang="en-GB" b="0" i="0" u="none" strike="noStrike" dirty="0">
                <a:solidFill>
                  <a:srgbClr val="000000"/>
                </a:solidFill>
                <a:effectLst/>
                <a:latin typeface="-webkit-standard"/>
              </a:rPr>
              <a:t>These observations can help infer each score’s robustness.</a:t>
            </a:r>
            <a:endParaRPr lang="en-DE" dirty="0"/>
          </a:p>
          <a:p>
            <a:r>
              <a:rPr lang="en-GB" b="0" i="0" u="none" strike="noStrike" dirty="0">
                <a:solidFill>
                  <a:srgbClr val="000000"/>
                </a:solidFill>
                <a:effectLst/>
                <a:latin typeface="-webkit-standard"/>
              </a:rPr>
              <a:t>The following slides illustrate how the correlations for a selected set of scores vary under different sampling resolutions</a:t>
            </a:r>
          </a:p>
          <a:p>
            <a:r>
              <a:rPr lang="en-GB" sz="1600" dirty="0">
                <a:solidFill>
                  <a:srgbClr val="000000"/>
                </a:solidFill>
                <a:latin typeface="-webkit-standard"/>
              </a:rPr>
              <a:t>Note: only significant correlation values (p&lt;0.05) are displayed and therefor the curves might not be continuous over the full range </a:t>
            </a:r>
            <a:endParaRPr lang="en-DE" sz="1600" dirty="0"/>
          </a:p>
        </p:txBody>
      </p:sp>
      <p:sp>
        <p:nvSpPr>
          <p:cNvPr id="4" name="Slide Number Placeholder 3">
            <a:extLst>
              <a:ext uri="{FF2B5EF4-FFF2-40B4-BE49-F238E27FC236}">
                <a16:creationId xmlns:a16="http://schemas.microsoft.com/office/drawing/2014/main" id="{FCC8CB95-F743-CEE8-0E79-513C0E9C32D4}"/>
              </a:ext>
            </a:extLst>
          </p:cNvPr>
          <p:cNvSpPr>
            <a:spLocks noGrp="1"/>
          </p:cNvSpPr>
          <p:nvPr>
            <p:ph type="sldNum" sz="quarter" idx="12"/>
          </p:nvPr>
        </p:nvSpPr>
        <p:spPr/>
        <p:txBody>
          <a:bodyPr/>
          <a:lstStyle/>
          <a:p>
            <a:fld id="{3F6C359D-CFAE-9B41-B51B-43E777F3E1C6}" type="slidenum">
              <a:rPr lang="en-DE" smtClean="0"/>
              <a:t>26</a:t>
            </a:fld>
            <a:endParaRPr lang="en-DE"/>
          </a:p>
        </p:txBody>
      </p:sp>
    </p:spTree>
    <p:extLst>
      <p:ext uri="{BB962C8B-B14F-4D97-AF65-F5344CB8AC3E}">
        <p14:creationId xmlns:p14="http://schemas.microsoft.com/office/powerpoint/2010/main" val="23413157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70C5A-0DA6-3312-AC44-7B462A0E6E41}"/>
              </a:ext>
            </a:extLst>
          </p:cNvPr>
          <p:cNvSpPr>
            <a:spLocks noGrp="1"/>
          </p:cNvSpPr>
          <p:nvPr>
            <p:ph type="title"/>
          </p:nvPr>
        </p:nvSpPr>
        <p:spPr/>
        <p:txBody>
          <a:bodyPr/>
          <a:lstStyle/>
          <a:p>
            <a:r>
              <a:rPr lang="en-DE" dirty="0"/>
              <a:t>Effect of sampling resolution on correlation with summary statistics</a:t>
            </a:r>
          </a:p>
        </p:txBody>
      </p:sp>
      <p:pic>
        <p:nvPicPr>
          <p:cNvPr id="5" name="Content Placeholder 4">
            <a:extLst>
              <a:ext uri="{FF2B5EF4-FFF2-40B4-BE49-F238E27FC236}">
                <a16:creationId xmlns:a16="http://schemas.microsoft.com/office/drawing/2014/main" id="{C8850D4F-24DF-E488-E693-2151CED35B21}"/>
              </a:ext>
            </a:extLst>
          </p:cNvPr>
          <p:cNvPicPr>
            <a:picLocks noGrp="1" noChangeAspect="1"/>
          </p:cNvPicPr>
          <p:nvPr>
            <p:ph idx="1"/>
          </p:nvPr>
        </p:nvPicPr>
        <p:blipFill rotWithShape="1">
          <a:blip r:embed="rId2"/>
          <a:srcRect r="22146"/>
          <a:stretch/>
        </p:blipFill>
        <p:spPr>
          <a:xfrm>
            <a:off x="648829" y="2005012"/>
            <a:ext cx="4516916" cy="4351338"/>
          </a:xfrm>
          <a:prstGeom prst="rect">
            <a:avLst/>
          </a:prstGeom>
        </p:spPr>
      </p:pic>
      <p:sp>
        <p:nvSpPr>
          <p:cNvPr id="4" name="Slide Number Placeholder 3">
            <a:extLst>
              <a:ext uri="{FF2B5EF4-FFF2-40B4-BE49-F238E27FC236}">
                <a16:creationId xmlns:a16="http://schemas.microsoft.com/office/drawing/2014/main" id="{BDD09D2A-177E-8046-B5E6-14ADBC68C9BF}"/>
              </a:ext>
            </a:extLst>
          </p:cNvPr>
          <p:cNvSpPr>
            <a:spLocks noGrp="1"/>
          </p:cNvSpPr>
          <p:nvPr>
            <p:ph type="sldNum" sz="quarter" idx="12"/>
          </p:nvPr>
        </p:nvSpPr>
        <p:spPr/>
        <p:txBody>
          <a:bodyPr/>
          <a:lstStyle/>
          <a:p>
            <a:fld id="{3F6C359D-CFAE-9B41-B51B-43E777F3E1C6}" type="slidenum">
              <a:rPr lang="en-DE" smtClean="0"/>
              <a:t>27</a:t>
            </a:fld>
            <a:endParaRPr lang="en-DE"/>
          </a:p>
        </p:txBody>
      </p:sp>
      <p:pic>
        <p:nvPicPr>
          <p:cNvPr id="6" name="Picture 5">
            <a:extLst>
              <a:ext uri="{FF2B5EF4-FFF2-40B4-BE49-F238E27FC236}">
                <a16:creationId xmlns:a16="http://schemas.microsoft.com/office/drawing/2014/main" id="{5930DD16-D757-D212-7C9F-4736756D9749}"/>
              </a:ext>
            </a:extLst>
          </p:cNvPr>
          <p:cNvPicPr>
            <a:picLocks noChangeAspect="1"/>
          </p:cNvPicPr>
          <p:nvPr/>
        </p:nvPicPr>
        <p:blipFill>
          <a:blip r:embed="rId3"/>
          <a:stretch>
            <a:fillRect/>
          </a:stretch>
        </p:blipFill>
        <p:spPr>
          <a:xfrm>
            <a:off x="5552015" y="2005012"/>
            <a:ext cx="5801785" cy="4351338"/>
          </a:xfrm>
          <a:prstGeom prst="rect">
            <a:avLst/>
          </a:prstGeom>
        </p:spPr>
      </p:pic>
    </p:spTree>
    <p:extLst>
      <p:ext uri="{BB962C8B-B14F-4D97-AF65-F5344CB8AC3E}">
        <p14:creationId xmlns:p14="http://schemas.microsoft.com/office/powerpoint/2010/main" val="20949801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45822-3983-BDC9-D277-713619287E6B}"/>
              </a:ext>
            </a:extLst>
          </p:cNvPr>
          <p:cNvSpPr>
            <a:spLocks noGrp="1"/>
          </p:cNvSpPr>
          <p:nvPr>
            <p:ph type="title"/>
          </p:nvPr>
        </p:nvSpPr>
        <p:spPr/>
        <p:txBody>
          <a:bodyPr/>
          <a:lstStyle/>
          <a:p>
            <a:r>
              <a:rPr lang="en-DE" dirty="0"/>
              <a:t>Effect of sampling resolution on correlation with summary statistics</a:t>
            </a:r>
          </a:p>
        </p:txBody>
      </p:sp>
      <p:pic>
        <p:nvPicPr>
          <p:cNvPr id="5" name="Content Placeholder 4">
            <a:extLst>
              <a:ext uri="{FF2B5EF4-FFF2-40B4-BE49-F238E27FC236}">
                <a16:creationId xmlns:a16="http://schemas.microsoft.com/office/drawing/2014/main" id="{9A71E8F8-260C-2551-AE6E-7679547783D9}"/>
              </a:ext>
            </a:extLst>
          </p:cNvPr>
          <p:cNvPicPr>
            <a:picLocks noGrp="1" noChangeAspect="1"/>
          </p:cNvPicPr>
          <p:nvPr>
            <p:ph idx="1"/>
          </p:nvPr>
        </p:nvPicPr>
        <p:blipFill rotWithShape="1">
          <a:blip r:embed="rId2"/>
          <a:srcRect r="21141"/>
          <a:stretch/>
        </p:blipFill>
        <p:spPr>
          <a:xfrm>
            <a:off x="679807" y="1996749"/>
            <a:ext cx="4575239" cy="4351338"/>
          </a:xfrm>
          <a:prstGeom prst="rect">
            <a:avLst/>
          </a:prstGeom>
        </p:spPr>
      </p:pic>
      <p:sp>
        <p:nvSpPr>
          <p:cNvPr id="4" name="Slide Number Placeholder 3">
            <a:extLst>
              <a:ext uri="{FF2B5EF4-FFF2-40B4-BE49-F238E27FC236}">
                <a16:creationId xmlns:a16="http://schemas.microsoft.com/office/drawing/2014/main" id="{186182F7-DA3B-EC97-025C-4FB041DDD5BA}"/>
              </a:ext>
            </a:extLst>
          </p:cNvPr>
          <p:cNvSpPr>
            <a:spLocks noGrp="1"/>
          </p:cNvSpPr>
          <p:nvPr>
            <p:ph type="sldNum" sz="quarter" idx="12"/>
          </p:nvPr>
        </p:nvSpPr>
        <p:spPr/>
        <p:txBody>
          <a:bodyPr/>
          <a:lstStyle/>
          <a:p>
            <a:fld id="{3F6C359D-CFAE-9B41-B51B-43E777F3E1C6}" type="slidenum">
              <a:rPr lang="en-DE" smtClean="0"/>
              <a:t>28</a:t>
            </a:fld>
            <a:endParaRPr lang="en-DE"/>
          </a:p>
        </p:txBody>
      </p:sp>
      <p:pic>
        <p:nvPicPr>
          <p:cNvPr id="6" name="Picture 5">
            <a:extLst>
              <a:ext uri="{FF2B5EF4-FFF2-40B4-BE49-F238E27FC236}">
                <a16:creationId xmlns:a16="http://schemas.microsoft.com/office/drawing/2014/main" id="{AF34DADD-D28C-896D-7D15-AFF02AAE76C5}"/>
              </a:ext>
            </a:extLst>
          </p:cNvPr>
          <p:cNvPicPr>
            <a:picLocks noChangeAspect="1"/>
          </p:cNvPicPr>
          <p:nvPr/>
        </p:nvPicPr>
        <p:blipFill>
          <a:blip r:embed="rId3"/>
          <a:stretch>
            <a:fillRect/>
          </a:stretch>
        </p:blipFill>
        <p:spPr>
          <a:xfrm>
            <a:off x="5540999" y="1996749"/>
            <a:ext cx="5812801" cy="4359601"/>
          </a:xfrm>
          <a:prstGeom prst="rect">
            <a:avLst/>
          </a:prstGeom>
        </p:spPr>
      </p:pic>
    </p:spTree>
    <p:extLst>
      <p:ext uri="{BB962C8B-B14F-4D97-AF65-F5344CB8AC3E}">
        <p14:creationId xmlns:p14="http://schemas.microsoft.com/office/powerpoint/2010/main" val="519630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95A15-8B91-D20A-6C2D-276E0C9B17F8}"/>
              </a:ext>
            </a:extLst>
          </p:cNvPr>
          <p:cNvSpPr>
            <a:spLocks noGrp="1"/>
          </p:cNvSpPr>
          <p:nvPr>
            <p:ph type="title"/>
          </p:nvPr>
        </p:nvSpPr>
        <p:spPr/>
        <p:txBody>
          <a:bodyPr/>
          <a:lstStyle/>
          <a:p>
            <a:r>
              <a:rPr lang="en-DE" dirty="0"/>
              <a:t>Effect of sampling resolution on correlation with summary statistics</a:t>
            </a:r>
          </a:p>
        </p:txBody>
      </p:sp>
      <p:sp>
        <p:nvSpPr>
          <p:cNvPr id="3" name="Content Placeholder 2">
            <a:extLst>
              <a:ext uri="{FF2B5EF4-FFF2-40B4-BE49-F238E27FC236}">
                <a16:creationId xmlns:a16="http://schemas.microsoft.com/office/drawing/2014/main" id="{C2A35401-EF88-84EB-9D60-BA5052C62577}"/>
              </a:ext>
            </a:extLst>
          </p:cNvPr>
          <p:cNvSpPr>
            <a:spLocks noGrp="1"/>
          </p:cNvSpPr>
          <p:nvPr>
            <p:ph idx="1"/>
          </p:nvPr>
        </p:nvSpPr>
        <p:spPr/>
        <p:txBody>
          <a:bodyPr/>
          <a:lstStyle/>
          <a:p>
            <a:r>
              <a:rPr lang="en-DE" dirty="0"/>
              <a:t>It becomes evident that the range and the variance of the reaction norms correlate significantly with the ESPI, D-Slope, NRW, PR, PQ </a:t>
            </a:r>
            <a:r>
              <a:rPr lang="en-DE"/>
              <a:t>and EVS – disregarding the resolution of the norm </a:t>
            </a:r>
            <a:endParaRPr lang="en-DE" dirty="0"/>
          </a:p>
          <a:p>
            <a:endParaRPr lang="en-DE" dirty="0"/>
          </a:p>
          <a:p>
            <a:r>
              <a:rPr lang="en-GB" b="0" i="0" u="none" strike="noStrike" dirty="0">
                <a:solidFill>
                  <a:srgbClr val="FF0000"/>
                </a:solidFill>
                <a:effectLst/>
                <a:latin typeface="-webkit-standard"/>
              </a:rPr>
              <a:t>How effectively can these summary statistics be used to model—or predict—the observed scores through regression?</a:t>
            </a:r>
            <a:endParaRPr lang="en-DE" dirty="0">
              <a:solidFill>
                <a:srgbClr val="FF0000"/>
              </a:solidFill>
            </a:endParaRPr>
          </a:p>
        </p:txBody>
      </p:sp>
      <p:sp>
        <p:nvSpPr>
          <p:cNvPr id="4" name="Slide Number Placeholder 3">
            <a:extLst>
              <a:ext uri="{FF2B5EF4-FFF2-40B4-BE49-F238E27FC236}">
                <a16:creationId xmlns:a16="http://schemas.microsoft.com/office/drawing/2014/main" id="{A46650B1-83E1-F43B-2ACE-A7E242C4C8A4}"/>
              </a:ext>
            </a:extLst>
          </p:cNvPr>
          <p:cNvSpPr>
            <a:spLocks noGrp="1"/>
          </p:cNvSpPr>
          <p:nvPr>
            <p:ph type="sldNum" sz="quarter" idx="12"/>
          </p:nvPr>
        </p:nvSpPr>
        <p:spPr/>
        <p:txBody>
          <a:bodyPr/>
          <a:lstStyle/>
          <a:p>
            <a:fld id="{3F6C359D-CFAE-9B41-B51B-43E777F3E1C6}" type="slidenum">
              <a:rPr lang="en-DE" smtClean="0"/>
              <a:t>29</a:t>
            </a:fld>
            <a:endParaRPr lang="en-DE"/>
          </a:p>
        </p:txBody>
      </p:sp>
    </p:spTree>
    <p:extLst>
      <p:ext uri="{BB962C8B-B14F-4D97-AF65-F5344CB8AC3E}">
        <p14:creationId xmlns:p14="http://schemas.microsoft.com/office/powerpoint/2010/main" val="3083794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189F1-3A8F-1DFB-1B57-F1FB85CFDDC1}"/>
              </a:ext>
            </a:extLst>
          </p:cNvPr>
          <p:cNvSpPr>
            <a:spLocks noGrp="1"/>
          </p:cNvSpPr>
          <p:nvPr>
            <p:ph type="title"/>
          </p:nvPr>
        </p:nvSpPr>
        <p:spPr/>
        <p:txBody>
          <a:bodyPr/>
          <a:lstStyle/>
          <a:p>
            <a:r>
              <a:rPr lang="en-DE" dirty="0"/>
              <a:t>Data Simulation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DD063D-35DC-E8EC-FDE4-621334AE39AB}"/>
                  </a:ext>
                </a:extLst>
              </p:cNvPr>
              <p:cNvSpPr>
                <a:spLocks noGrp="1"/>
              </p:cNvSpPr>
              <p:nvPr>
                <p:ph idx="1"/>
              </p:nvPr>
            </p:nvSpPr>
            <p:spPr>
              <a:xfrm>
                <a:off x="147734" y="1847850"/>
                <a:ext cx="12317963" cy="4351338"/>
              </a:xfrm>
            </p:spPr>
            <p:txBody>
              <a:bodyPr>
                <a:normAutofit/>
              </a:bodyPr>
              <a:lstStyle/>
              <a:p>
                <a:r>
                  <a:rPr lang="en-GB" sz="2000" dirty="0"/>
                  <a:t>G</a:t>
                </a:r>
                <a:r>
                  <a:rPr lang="en-DE" sz="2000" dirty="0"/>
                  <a:t>enerated reaction norms  (RN) for 80 genotypes in total </a:t>
                </a:r>
              </a:p>
              <a:p>
                <a:r>
                  <a:rPr lang="en-GB" sz="2000" dirty="0"/>
                  <a:t>4 general genotype forms (linear, gaussian, wave, sinusoidal) – 20 genotypes each</a:t>
                </a:r>
              </a:p>
              <a:p>
                <a:pPr marL="457200" lvl="1" indent="0">
                  <a:buNone/>
                </a:pPr>
                <a:r>
                  <a:rPr lang="en-GB" sz="1600" dirty="0"/>
                  <a:t>Linear:	 </a:t>
                </a:r>
                <a14:m>
                  <m:oMath xmlns:m="http://schemas.openxmlformats.org/officeDocument/2006/math">
                    <m:r>
                      <a:rPr lang="de-DE" sz="1600" b="0" i="1" smtClean="0">
                        <a:latin typeface="Cambria Math" panose="02040503050406030204" pitchFamily="18" charset="0"/>
                      </a:rPr>
                      <m:t>𝑦</m:t>
                    </m:r>
                    <m:r>
                      <a:rPr lang="de-DE" sz="1600" b="0" i="1" smtClean="0">
                        <a:latin typeface="Cambria Math" panose="02040503050406030204" pitchFamily="18" charset="0"/>
                      </a:rPr>
                      <m:t>=</m:t>
                    </m:r>
                    <m:r>
                      <a:rPr lang="de-DE" sz="1600" b="0" i="1" smtClean="0">
                        <a:latin typeface="Cambria Math" panose="02040503050406030204" pitchFamily="18" charset="0"/>
                      </a:rPr>
                      <m:t>𝑏</m:t>
                    </m:r>
                    <m:r>
                      <a:rPr lang="de-DE" sz="1600" b="0" i="1" smtClean="0">
                        <a:latin typeface="Cambria Math" panose="02040503050406030204" pitchFamily="18" charset="0"/>
                      </a:rPr>
                      <m:t>+</m:t>
                    </m:r>
                    <m:r>
                      <a:rPr lang="de-DE" sz="1600" b="0" i="1" smtClean="0">
                        <a:latin typeface="Cambria Math" panose="02040503050406030204" pitchFamily="18" charset="0"/>
                      </a:rPr>
                      <m:t>𝑎</m:t>
                    </m:r>
                    <m:r>
                      <a:rPr lang="de-DE" sz="1600" b="0" i="1" smtClean="0">
                        <a:latin typeface="Cambria Math" panose="02040503050406030204" pitchFamily="18" charset="0"/>
                      </a:rPr>
                      <m:t>∗</m:t>
                    </m:r>
                    <m:r>
                      <a:rPr lang="de-DE" sz="1600" b="0" i="1" smtClean="0">
                        <a:latin typeface="Cambria Math" panose="02040503050406030204" pitchFamily="18" charset="0"/>
                      </a:rPr>
                      <m:t>𝑥</m:t>
                    </m:r>
                    <m:r>
                      <a:rPr lang="de-DE" sz="1600" b="0" i="1" smtClean="0">
                        <a:latin typeface="Cambria Math" panose="02040503050406030204" pitchFamily="18" charset="0"/>
                      </a:rPr>
                      <m:t> </m:t>
                    </m:r>
                  </m:oMath>
                </a14:m>
                <a:r>
                  <a:rPr lang="en-GB" sz="1600" dirty="0"/>
                  <a:t>				 </a:t>
                </a:r>
                <a14:m>
                  <m:oMath xmlns:m="http://schemas.openxmlformats.org/officeDocument/2006/math">
                    <m:r>
                      <a:rPr lang="de-DE" sz="1600" b="0" i="1" dirty="0" smtClean="0">
                        <a:latin typeface="Cambria Math" panose="02040503050406030204" pitchFamily="18" charset="0"/>
                      </a:rPr>
                      <m:t>𝑎</m:t>
                    </m:r>
                    <m:r>
                      <a:rPr lang="de-DE" sz="1600" i="1" dirty="0">
                        <a:latin typeface="Cambria Math" panose="02040503050406030204" pitchFamily="18" charset="0"/>
                      </a:rPr>
                      <m:t>~</m:t>
                    </m:r>
                    <m:r>
                      <a:rPr lang="de-DE" sz="1600" b="0" i="1" dirty="0" smtClean="0">
                        <a:latin typeface="Cambria Math" panose="02040503050406030204" pitchFamily="18" charset="0"/>
                      </a:rPr>
                      <m:t>𝑈</m:t>
                    </m:r>
                    <m:r>
                      <a:rPr lang="de-DE" sz="1600" i="1" dirty="0">
                        <a:latin typeface="Cambria Math" panose="02040503050406030204" pitchFamily="18" charset="0"/>
                        <a:ea typeface="Cambria Math" panose="02040503050406030204" pitchFamily="18" charset="0"/>
                      </a:rPr>
                      <m:t>(−1,1</m:t>
                    </m:r>
                    <m:r>
                      <a:rPr lang="de-DE" sz="1600" b="0" i="0" dirty="0" smtClean="0">
                        <a:latin typeface="Cambria Math" panose="02040503050406030204" pitchFamily="18" charset="0"/>
                        <a:ea typeface="Cambria Math" panose="02040503050406030204" pitchFamily="18" charset="0"/>
                      </a:rPr>
                      <m:t>), </m:t>
                    </m:r>
                    <m:r>
                      <a:rPr lang="de-DE" sz="1600" b="0" i="1" dirty="0" smtClean="0">
                        <a:latin typeface="Cambria Math" panose="02040503050406030204" pitchFamily="18" charset="0"/>
                        <a:ea typeface="Cambria Math" panose="02040503050406030204" pitchFamily="18" charset="0"/>
                      </a:rPr>
                      <m:t> </m:t>
                    </m:r>
                    <m:r>
                      <a:rPr lang="de-DE" sz="1600" b="0" i="1" smtClean="0">
                        <a:latin typeface="Cambria Math" panose="02040503050406030204" pitchFamily="18" charset="0"/>
                      </a:rPr>
                      <m:t>𝑏</m:t>
                    </m:r>
                    <m:r>
                      <a:rPr lang="de-DE" sz="1600" i="1">
                        <a:latin typeface="Cambria Math" panose="02040503050406030204" pitchFamily="18" charset="0"/>
                      </a:rPr>
                      <m:t>~</m:t>
                    </m:r>
                    <m:r>
                      <a:rPr lang="de-DE" sz="1600" b="0" i="1" smtClean="0">
                        <a:latin typeface="Cambria Math" panose="02040503050406030204" pitchFamily="18" charset="0"/>
                      </a:rPr>
                      <m:t>𝑈</m:t>
                    </m:r>
                    <m:r>
                      <a:rPr lang="de-DE" sz="1600" b="0" i="1" smtClean="0">
                        <a:latin typeface="Cambria Math" panose="02040503050406030204" pitchFamily="18" charset="0"/>
                      </a:rPr>
                      <m:t>(5,30)</m:t>
                    </m:r>
                    <m:r>
                      <a:rPr lang="de-DE" sz="1600" b="0" i="0" smtClean="0">
                        <a:latin typeface="Cambria Math" panose="02040503050406030204" pitchFamily="18" charset="0"/>
                        <a:ea typeface="Cambria Math" panose="02040503050406030204" pitchFamily="18" charset="0"/>
                      </a:rPr>
                      <m:t>,</m:t>
                    </m:r>
                    <m:r>
                      <a:rPr lang="de-DE" sz="1600" b="0" i="1" smtClean="0">
                        <a:latin typeface="Cambria Math" panose="02040503050406030204" pitchFamily="18" charset="0"/>
                        <a:ea typeface="Cambria Math" panose="02040503050406030204" pitchFamily="18" charset="0"/>
                      </a:rPr>
                      <m:t>  </m:t>
                    </m:r>
                    <m:r>
                      <a:rPr lang="de-DE" sz="1600" b="0" i="1" smtClean="0">
                        <a:latin typeface="Cambria Math" panose="02040503050406030204" pitchFamily="18" charset="0"/>
                      </a:rPr>
                      <m:t>𝑥</m:t>
                    </m:r>
                    <m:r>
                      <a:rPr lang="de-DE" sz="1600" i="1" dirty="0">
                        <a:latin typeface="Cambria Math" panose="02040503050406030204" pitchFamily="18" charset="0"/>
                      </a:rPr>
                      <m:t>~</m:t>
                    </m:r>
                    <m:r>
                      <a:rPr lang="de-DE" sz="1600" b="0" i="1" dirty="0" smtClean="0">
                        <a:latin typeface="Cambria Math" panose="02040503050406030204" pitchFamily="18" charset="0"/>
                      </a:rPr>
                      <m:t>𝑈</m:t>
                    </m:r>
                    <m:r>
                      <a:rPr lang="de-DE" sz="1600" b="0" i="1" dirty="0" smtClean="0">
                        <a:latin typeface="Cambria Math" panose="02040503050406030204" pitchFamily="18" charset="0"/>
                      </a:rPr>
                      <m:t>(1,10)</m:t>
                    </m:r>
                  </m:oMath>
                </a14:m>
                <a:endParaRPr lang="en-GB" sz="1600" dirty="0"/>
              </a:p>
              <a:p>
                <a:pPr marL="457200" lvl="1" indent="0">
                  <a:buNone/>
                </a:pPr>
                <a:r>
                  <a:rPr lang="en-GB" sz="1600" dirty="0"/>
                  <a:t>Gaussian:	 </a:t>
                </a:r>
                <a14:m>
                  <m:oMath xmlns:m="http://schemas.openxmlformats.org/officeDocument/2006/math">
                    <m:r>
                      <a:rPr lang="de-DE" sz="1600" b="0" i="1" smtClean="0">
                        <a:latin typeface="Cambria Math" panose="02040503050406030204" pitchFamily="18" charset="0"/>
                      </a:rPr>
                      <m:t>𝑦</m:t>
                    </m:r>
                    <m:r>
                      <a:rPr lang="de-DE" sz="1600" b="0" i="1" smtClean="0">
                        <a:latin typeface="Cambria Math" panose="02040503050406030204" pitchFamily="18" charset="0"/>
                      </a:rPr>
                      <m:t>=</m:t>
                    </m:r>
                    <m:r>
                      <a:rPr lang="de-DE" sz="1600" b="0" i="1" smtClean="0">
                        <a:latin typeface="Cambria Math" panose="02040503050406030204" pitchFamily="18" charset="0"/>
                      </a:rPr>
                      <m:t>𝑏</m:t>
                    </m:r>
                    <m:r>
                      <a:rPr lang="de-DE" sz="1600" b="0" i="1" smtClean="0">
                        <a:latin typeface="Cambria Math" panose="02040503050406030204" pitchFamily="18" charset="0"/>
                      </a:rPr>
                      <m:t>+4</m:t>
                    </m:r>
                    <m:r>
                      <a:rPr lang="de-DE" sz="1600" b="0" i="1" smtClean="0">
                        <a:latin typeface="Cambria Math" panose="02040503050406030204" pitchFamily="18" charset="0"/>
                      </a:rPr>
                      <m:t>𝑎</m:t>
                    </m:r>
                    <m:r>
                      <a:rPr lang="de-DE" sz="1600" b="0" i="1" smtClean="0">
                        <a:latin typeface="Cambria Math" panose="02040503050406030204" pitchFamily="18" charset="0"/>
                      </a:rPr>
                      <m:t>∗</m:t>
                    </m:r>
                    <m:sSup>
                      <m:sSupPr>
                        <m:ctrlPr>
                          <a:rPr lang="de-DE" sz="1600" b="0" i="1" smtClean="0">
                            <a:latin typeface="Cambria Math" panose="02040503050406030204" pitchFamily="18" charset="0"/>
                          </a:rPr>
                        </m:ctrlPr>
                      </m:sSupPr>
                      <m:e>
                        <m:r>
                          <a:rPr lang="de-DE" sz="1600" b="0" i="1" smtClean="0">
                            <a:latin typeface="Cambria Math" panose="02040503050406030204" pitchFamily="18" charset="0"/>
                          </a:rPr>
                          <m:t>𝑒</m:t>
                        </m:r>
                      </m:e>
                      <m:sup>
                        <m:sSup>
                          <m:sSupPr>
                            <m:ctrlPr>
                              <a:rPr lang="de-DE" sz="1600" b="0" i="1" smtClean="0">
                                <a:latin typeface="Cambria Math" panose="02040503050406030204" pitchFamily="18" charset="0"/>
                              </a:rPr>
                            </m:ctrlPr>
                          </m:sSupPr>
                          <m:e>
                            <m:r>
                              <a:rPr lang="de-DE" sz="1600" i="1">
                                <a:latin typeface="Cambria Math" panose="02040503050406030204" pitchFamily="18" charset="0"/>
                              </a:rPr>
                              <m:t>(−0.2∗</m:t>
                            </m:r>
                            <m:d>
                              <m:dPr>
                                <m:ctrlPr>
                                  <a:rPr lang="de-DE" sz="1600" i="1">
                                    <a:latin typeface="Cambria Math" panose="02040503050406030204" pitchFamily="18" charset="0"/>
                                  </a:rPr>
                                </m:ctrlPr>
                              </m:dPr>
                              <m:e>
                                <m:r>
                                  <a:rPr lang="de-DE" sz="1600" i="1">
                                    <a:latin typeface="Cambria Math" panose="02040503050406030204" pitchFamily="18" charset="0"/>
                                  </a:rPr>
                                  <m:t>𝑥</m:t>
                                </m:r>
                                <m:r>
                                  <a:rPr lang="de-DE" sz="1600" i="1">
                                    <a:latin typeface="Cambria Math" panose="02040503050406030204" pitchFamily="18" charset="0"/>
                                  </a:rPr>
                                  <m:t>−5</m:t>
                                </m:r>
                              </m:e>
                            </m:d>
                          </m:e>
                          <m:sup>
                            <m:r>
                              <a:rPr lang="de-DE" sz="1600" b="0" i="1" smtClean="0">
                                <a:latin typeface="Cambria Math" panose="02040503050406030204" pitchFamily="18" charset="0"/>
                              </a:rPr>
                              <m:t>2</m:t>
                            </m:r>
                          </m:sup>
                        </m:sSup>
                        <m:r>
                          <a:rPr lang="de-DE" sz="1600" b="0" i="1" smtClean="0">
                            <a:latin typeface="Cambria Math" panose="02040503050406030204" pitchFamily="18" charset="0"/>
                          </a:rPr>
                          <m:t>)</m:t>
                        </m:r>
                      </m:sup>
                    </m:sSup>
                  </m:oMath>
                </a14:m>
                <a:r>
                  <a:rPr lang="en-GB" sz="1600" dirty="0"/>
                  <a:t>	</a:t>
                </a:r>
              </a:p>
              <a:p>
                <a:pPr marL="457200" lvl="1" indent="0">
                  <a:buNone/>
                </a:pPr>
                <a:r>
                  <a:rPr lang="en-GB" sz="1600" dirty="0"/>
                  <a:t>Sinusoidal:	 </a:t>
                </a:r>
                <a14:m>
                  <m:oMath xmlns:m="http://schemas.openxmlformats.org/officeDocument/2006/math">
                    <m:r>
                      <a:rPr lang="de-DE" sz="1600" b="0" i="1" smtClean="0">
                        <a:latin typeface="Cambria Math" panose="02040503050406030204" pitchFamily="18" charset="0"/>
                      </a:rPr>
                      <m:t>𝑦</m:t>
                    </m:r>
                    <m:r>
                      <a:rPr lang="de-DE" sz="1600" b="0" i="1" smtClean="0">
                        <a:latin typeface="Cambria Math" panose="02040503050406030204" pitchFamily="18" charset="0"/>
                      </a:rPr>
                      <m:t>=</m:t>
                    </m:r>
                    <m:r>
                      <a:rPr lang="de-DE" sz="1600" b="0" i="1" smtClean="0">
                        <a:latin typeface="Cambria Math" panose="02040503050406030204" pitchFamily="18" charset="0"/>
                      </a:rPr>
                      <m:t>𝑏</m:t>
                    </m:r>
                    <m:r>
                      <a:rPr lang="de-DE" sz="1600" b="0" i="1" smtClean="0">
                        <a:latin typeface="Cambria Math" panose="02040503050406030204" pitchFamily="18" charset="0"/>
                      </a:rPr>
                      <m:t>+4</m:t>
                    </m:r>
                    <m:r>
                      <a:rPr lang="de-DE" sz="1600" b="0" i="1" smtClean="0">
                        <a:latin typeface="Cambria Math" panose="02040503050406030204" pitchFamily="18" charset="0"/>
                      </a:rPr>
                      <m:t>𝑎</m:t>
                    </m:r>
                    <m:r>
                      <a:rPr lang="de-DE" sz="1600" b="0" i="1" smtClean="0">
                        <a:latin typeface="Cambria Math" panose="02040503050406030204" pitchFamily="18" charset="0"/>
                      </a:rPr>
                      <m:t>∗</m:t>
                    </m:r>
                    <m:func>
                      <m:funcPr>
                        <m:ctrlPr>
                          <a:rPr lang="de-DE" sz="1600" b="0" i="1" smtClean="0">
                            <a:latin typeface="Cambria Math" panose="02040503050406030204" pitchFamily="18" charset="0"/>
                          </a:rPr>
                        </m:ctrlPr>
                      </m:funcPr>
                      <m:fName>
                        <m:r>
                          <m:rPr>
                            <m:sty m:val="p"/>
                          </m:rPr>
                          <a:rPr lang="de-DE" sz="1600" b="0" i="0" smtClean="0">
                            <a:latin typeface="Cambria Math" panose="02040503050406030204" pitchFamily="18" charset="0"/>
                          </a:rPr>
                          <m:t>sin</m:t>
                        </m:r>
                      </m:fName>
                      <m:e>
                        <m:d>
                          <m:dPr>
                            <m:ctrlPr>
                              <a:rPr lang="de-DE" sz="1600" b="0" i="1" smtClean="0">
                                <a:latin typeface="Cambria Math" panose="02040503050406030204" pitchFamily="18" charset="0"/>
                              </a:rPr>
                            </m:ctrlPr>
                          </m:dPr>
                          <m:e>
                            <m:r>
                              <a:rPr lang="de-DE" sz="1600" b="0" i="1" smtClean="0">
                                <a:latin typeface="Cambria Math" panose="02040503050406030204" pitchFamily="18" charset="0"/>
                              </a:rPr>
                              <m:t>0.5</m:t>
                            </m:r>
                            <m:r>
                              <a:rPr lang="de-DE" sz="1600" b="0" i="1" smtClean="0">
                                <a:latin typeface="Cambria Math" panose="02040503050406030204" pitchFamily="18" charset="0"/>
                              </a:rPr>
                              <m:t>𝑥</m:t>
                            </m:r>
                          </m:e>
                        </m:d>
                      </m:e>
                    </m:func>
                  </m:oMath>
                </a14:m>
                <a:endParaRPr lang="de-DE" sz="1600" b="0" dirty="0"/>
              </a:p>
              <a:p>
                <a:pPr marL="457200" lvl="1" indent="0">
                  <a:buNone/>
                </a:pPr>
                <a:r>
                  <a:rPr lang="en-GB" sz="1600" dirty="0"/>
                  <a:t>Wave:	</a:t>
                </a:r>
                <a14:m>
                  <m:oMath xmlns:m="http://schemas.openxmlformats.org/officeDocument/2006/math">
                    <m:r>
                      <a:rPr lang="de-DE" sz="1600">
                        <a:latin typeface="Cambria Math" panose="02040503050406030204" pitchFamily="18" charset="0"/>
                      </a:rPr>
                      <m:t> </m:t>
                    </m:r>
                    <m:r>
                      <a:rPr lang="de-DE" sz="1600" b="0" i="1" smtClean="0">
                        <a:latin typeface="Cambria Math" panose="02040503050406030204" pitchFamily="18" charset="0"/>
                      </a:rPr>
                      <m:t>𝑦</m:t>
                    </m:r>
                    <m:r>
                      <a:rPr lang="de-DE" sz="1600" b="0" i="1" smtClean="0">
                        <a:latin typeface="Cambria Math" panose="02040503050406030204" pitchFamily="18" charset="0"/>
                      </a:rPr>
                      <m:t>=</m:t>
                    </m:r>
                    <m:r>
                      <a:rPr lang="de-DE" sz="1600" b="0" i="1" smtClean="0">
                        <a:latin typeface="Cambria Math" panose="02040503050406030204" pitchFamily="18" charset="0"/>
                      </a:rPr>
                      <m:t>𝑏</m:t>
                    </m:r>
                    <m:r>
                      <a:rPr lang="de-DE" sz="1600" b="0" i="1" smtClean="0">
                        <a:latin typeface="Cambria Math" panose="02040503050406030204" pitchFamily="18" charset="0"/>
                      </a:rPr>
                      <m:t>+4</m:t>
                    </m:r>
                    <m:r>
                      <a:rPr lang="de-DE" sz="1600" b="0" i="1" smtClean="0">
                        <a:latin typeface="Cambria Math" panose="02040503050406030204" pitchFamily="18" charset="0"/>
                      </a:rPr>
                      <m:t>𝑎</m:t>
                    </m:r>
                    <m:r>
                      <a:rPr lang="de-DE" sz="1600" b="0" i="1" smtClean="0">
                        <a:latin typeface="Cambria Math" panose="02040503050406030204" pitchFamily="18" charset="0"/>
                      </a:rPr>
                      <m:t>∗</m:t>
                    </m:r>
                    <m:func>
                      <m:funcPr>
                        <m:ctrlPr>
                          <a:rPr lang="de-DE" sz="1600" b="0" i="1" smtClean="0">
                            <a:latin typeface="Cambria Math" panose="02040503050406030204" pitchFamily="18" charset="0"/>
                          </a:rPr>
                        </m:ctrlPr>
                      </m:funcPr>
                      <m:fName>
                        <m:r>
                          <m:rPr>
                            <m:sty m:val="p"/>
                          </m:rPr>
                          <a:rPr lang="de-DE" sz="1600" b="0" i="0" smtClean="0">
                            <a:latin typeface="Cambria Math" panose="02040503050406030204" pitchFamily="18" charset="0"/>
                          </a:rPr>
                          <m:t>sin</m:t>
                        </m:r>
                      </m:fName>
                      <m:e>
                        <m:d>
                          <m:dPr>
                            <m:ctrlPr>
                              <a:rPr lang="de-DE" sz="1600" b="0" i="1" smtClean="0">
                                <a:latin typeface="Cambria Math" panose="02040503050406030204" pitchFamily="18" charset="0"/>
                              </a:rPr>
                            </m:ctrlPr>
                          </m:dPr>
                          <m:e>
                            <m:r>
                              <a:rPr lang="de-DE" sz="1600" b="0" i="1" smtClean="0">
                                <a:latin typeface="Cambria Math" panose="02040503050406030204" pitchFamily="18" charset="0"/>
                              </a:rPr>
                              <m:t>1.2∗</m:t>
                            </m:r>
                            <m:d>
                              <m:dPr>
                                <m:ctrlPr>
                                  <a:rPr lang="de-DE" sz="1600" b="0" i="1" smtClean="0">
                                    <a:latin typeface="Cambria Math" panose="02040503050406030204" pitchFamily="18" charset="0"/>
                                  </a:rPr>
                                </m:ctrlPr>
                              </m:dPr>
                              <m:e>
                                <m:r>
                                  <a:rPr lang="de-DE" sz="1600" b="0" i="1" smtClean="0">
                                    <a:latin typeface="Cambria Math" panose="02040503050406030204" pitchFamily="18" charset="0"/>
                                  </a:rPr>
                                  <m:t>𝑥</m:t>
                                </m:r>
                                <m:r>
                                  <a:rPr lang="de-DE" sz="1600" b="0" i="1" smtClean="0">
                                    <a:latin typeface="Cambria Math" panose="02040503050406030204" pitchFamily="18" charset="0"/>
                                  </a:rPr>
                                  <m:t>−5</m:t>
                                </m:r>
                              </m:e>
                            </m:d>
                            <m:r>
                              <a:rPr lang="de-DE" sz="1600" b="0" i="1" smtClean="0">
                                <a:latin typeface="Cambria Math" panose="02040503050406030204" pitchFamily="18" charset="0"/>
                              </a:rPr>
                              <m:t>∗</m:t>
                            </m:r>
                            <m:sSup>
                              <m:sSupPr>
                                <m:ctrlPr>
                                  <a:rPr lang="de-DE" sz="1600" b="0" i="1" smtClean="0">
                                    <a:latin typeface="Cambria Math" panose="02040503050406030204" pitchFamily="18" charset="0"/>
                                  </a:rPr>
                                </m:ctrlPr>
                              </m:sSupPr>
                              <m:e>
                                <m:r>
                                  <a:rPr lang="de-DE" sz="1600" b="0" i="1" smtClean="0">
                                    <a:latin typeface="Cambria Math" panose="02040503050406030204" pitchFamily="18" charset="0"/>
                                  </a:rPr>
                                  <m:t>𝑒</m:t>
                                </m:r>
                              </m:e>
                              <m:sup>
                                <m:d>
                                  <m:dPr>
                                    <m:ctrlPr>
                                      <a:rPr lang="de-DE" sz="1600" b="0" i="1" smtClean="0">
                                        <a:latin typeface="Cambria Math" panose="02040503050406030204" pitchFamily="18" charset="0"/>
                                      </a:rPr>
                                    </m:ctrlPr>
                                  </m:dPr>
                                  <m:e>
                                    <m:r>
                                      <a:rPr lang="de-DE" sz="1600" b="0" i="1" smtClean="0">
                                        <a:latin typeface="Cambria Math" panose="02040503050406030204" pitchFamily="18" charset="0"/>
                                      </a:rPr>
                                      <m:t>−0.1∗</m:t>
                                    </m:r>
                                    <m:sSup>
                                      <m:sSupPr>
                                        <m:ctrlPr>
                                          <a:rPr lang="de-DE" sz="1600" b="0" i="1" smtClean="0">
                                            <a:latin typeface="Cambria Math" panose="02040503050406030204" pitchFamily="18" charset="0"/>
                                          </a:rPr>
                                        </m:ctrlPr>
                                      </m:sSupPr>
                                      <m:e>
                                        <m:d>
                                          <m:dPr>
                                            <m:ctrlPr>
                                              <a:rPr lang="de-DE" sz="1600" b="0" i="1" smtClean="0">
                                                <a:latin typeface="Cambria Math" panose="02040503050406030204" pitchFamily="18" charset="0"/>
                                              </a:rPr>
                                            </m:ctrlPr>
                                          </m:dPr>
                                          <m:e>
                                            <m:r>
                                              <a:rPr lang="de-DE" sz="1600" b="0" i="1" smtClean="0">
                                                <a:latin typeface="Cambria Math" panose="02040503050406030204" pitchFamily="18" charset="0"/>
                                              </a:rPr>
                                              <m:t>𝑥</m:t>
                                            </m:r>
                                            <m:r>
                                              <a:rPr lang="de-DE" sz="1600" b="0" i="1" smtClean="0">
                                                <a:latin typeface="Cambria Math" panose="02040503050406030204" pitchFamily="18" charset="0"/>
                                              </a:rPr>
                                              <m:t>−5</m:t>
                                            </m:r>
                                          </m:e>
                                        </m:d>
                                      </m:e>
                                      <m:sup>
                                        <m:r>
                                          <a:rPr lang="de-DE" sz="1600" b="0" i="1" smtClean="0">
                                            <a:latin typeface="Cambria Math" panose="02040503050406030204" pitchFamily="18" charset="0"/>
                                          </a:rPr>
                                          <m:t>2</m:t>
                                        </m:r>
                                      </m:sup>
                                    </m:sSup>
                                  </m:e>
                                </m:d>
                              </m:sup>
                            </m:sSup>
                          </m:e>
                        </m:d>
                      </m:e>
                    </m:func>
                  </m:oMath>
                </a14:m>
                <a:endParaRPr lang="de-DE" sz="1600" b="0" dirty="0"/>
              </a:p>
              <a:p>
                <a:endParaRPr lang="de-DE" sz="2000" b="0" dirty="0"/>
              </a:p>
              <a:p>
                <a:r>
                  <a:rPr lang="en-GB" sz="2000" b="0" i="0" u="none" strike="noStrike" dirty="0">
                    <a:solidFill>
                      <a:srgbClr val="000000"/>
                    </a:solidFill>
                    <a:effectLst/>
                    <a:latin typeface="-webkit-standard"/>
                  </a:rPr>
                  <a:t>For each primary genotype, three replicates are generated by adding correlated random deviations (from a covariance-defined normal distribution) to its baseline offset and slope</a:t>
                </a:r>
              </a:p>
              <a:p>
                <a:pPr marL="0" indent="0">
                  <a:buNone/>
                </a:pPr>
                <a:endParaRPr lang="de-DE" sz="2000" b="0" dirty="0"/>
              </a:p>
            </p:txBody>
          </p:sp>
        </mc:Choice>
        <mc:Fallback xmlns="">
          <p:sp>
            <p:nvSpPr>
              <p:cNvPr id="3" name="Content Placeholder 2">
                <a:extLst>
                  <a:ext uri="{FF2B5EF4-FFF2-40B4-BE49-F238E27FC236}">
                    <a16:creationId xmlns:a16="http://schemas.microsoft.com/office/drawing/2014/main" id="{B7DD063D-35DC-E8EC-FDE4-621334AE39AB}"/>
                  </a:ext>
                </a:extLst>
              </p:cNvPr>
              <p:cNvSpPr>
                <a:spLocks noGrp="1" noRot="1" noChangeAspect="1" noMove="1" noResize="1" noEditPoints="1" noAdjustHandles="1" noChangeArrowheads="1" noChangeShapeType="1" noTextEdit="1"/>
              </p:cNvSpPr>
              <p:nvPr>
                <p:ph idx="1"/>
              </p:nvPr>
            </p:nvSpPr>
            <p:spPr>
              <a:xfrm>
                <a:off x="147734" y="1847850"/>
                <a:ext cx="12317963" cy="4351338"/>
              </a:xfrm>
              <a:blipFill>
                <a:blip r:embed="rId3"/>
                <a:stretch>
                  <a:fillRect l="-412" t="-1453"/>
                </a:stretch>
              </a:blipFill>
            </p:spPr>
            <p:txBody>
              <a:bodyPr/>
              <a:lstStyle/>
              <a:p>
                <a:r>
                  <a:rPr lang="en-DE">
                    <a:noFill/>
                  </a:rPr>
                  <a:t> </a:t>
                </a:r>
              </a:p>
            </p:txBody>
          </p:sp>
        </mc:Fallback>
      </mc:AlternateContent>
      <p:sp>
        <p:nvSpPr>
          <p:cNvPr id="4" name="Slide Number Placeholder 3">
            <a:extLst>
              <a:ext uri="{FF2B5EF4-FFF2-40B4-BE49-F238E27FC236}">
                <a16:creationId xmlns:a16="http://schemas.microsoft.com/office/drawing/2014/main" id="{7859B4A2-9BEA-4A4E-9F85-5781132B107F}"/>
              </a:ext>
            </a:extLst>
          </p:cNvPr>
          <p:cNvSpPr>
            <a:spLocks noGrp="1"/>
          </p:cNvSpPr>
          <p:nvPr>
            <p:ph type="sldNum" sz="quarter" idx="12"/>
          </p:nvPr>
        </p:nvSpPr>
        <p:spPr/>
        <p:txBody>
          <a:bodyPr/>
          <a:lstStyle/>
          <a:p>
            <a:fld id="{3F6C359D-CFAE-9B41-B51B-43E777F3E1C6}" type="slidenum">
              <a:rPr lang="en-DE" smtClean="0"/>
              <a:t>3</a:t>
            </a:fld>
            <a:endParaRPr lang="en-DE" dirty="0"/>
          </a:p>
        </p:txBody>
      </p:sp>
    </p:spTree>
    <p:extLst>
      <p:ext uri="{BB962C8B-B14F-4D97-AF65-F5344CB8AC3E}">
        <p14:creationId xmlns:p14="http://schemas.microsoft.com/office/powerpoint/2010/main" val="1211069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60308-87C8-0205-0977-63935F0DEF98}"/>
              </a:ext>
            </a:extLst>
          </p:cNvPr>
          <p:cNvSpPr>
            <a:spLocks noGrp="1"/>
          </p:cNvSpPr>
          <p:nvPr>
            <p:ph type="title"/>
          </p:nvPr>
        </p:nvSpPr>
        <p:spPr/>
        <p:txBody>
          <a:bodyPr/>
          <a:lstStyle/>
          <a:p>
            <a:r>
              <a:rPr lang="en-DE" dirty="0"/>
              <a:t>Summary statistic regression per score</a:t>
            </a:r>
          </a:p>
        </p:txBody>
      </p:sp>
      <p:pic>
        <p:nvPicPr>
          <p:cNvPr id="5" name="Content Placeholder 4">
            <a:extLst>
              <a:ext uri="{FF2B5EF4-FFF2-40B4-BE49-F238E27FC236}">
                <a16:creationId xmlns:a16="http://schemas.microsoft.com/office/drawing/2014/main" id="{8275782D-21AC-356C-842F-96A41544063D}"/>
              </a:ext>
            </a:extLst>
          </p:cNvPr>
          <p:cNvPicPr>
            <a:picLocks noGrp="1" noChangeAspect="1"/>
          </p:cNvPicPr>
          <p:nvPr>
            <p:ph idx="1"/>
          </p:nvPr>
        </p:nvPicPr>
        <p:blipFill>
          <a:blip r:embed="rId2"/>
          <a:stretch>
            <a:fillRect/>
          </a:stretch>
        </p:blipFill>
        <p:spPr>
          <a:xfrm>
            <a:off x="203200" y="2949618"/>
            <a:ext cx="11785600" cy="1774303"/>
          </a:xfrm>
          <a:prstGeom prst="rect">
            <a:avLst/>
          </a:prstGeom>
        </p:spPr>
      </p:pic>
      <p:sp>
        <p:nvSpPr>
          <p:cNvPr id="4" name="Slide Number Placeholder 3">
            <a:extLst>
              <a:ext uri="{FF2B5EF4-FFF2-40B4-BE49-F238E27FC236}">
                <a16:creationId xmlns:a16="http://schemas.microsoft.com/office/drawing/2014/main" id="{86771A1E-F39E-9E71-63D4-D64A14AAB853}"/>
              </a:ext>
            </a:extLst>
          </p:cNvPr>
          <p:cNvSpPr>
            <a:spLocks noGrp="1"/>
          </p:cNvSpPr>
          <p:nvPr>
            <p:ph type="sldNum" sz="quarter" idx="12"/>
          </p:nvPr>
        </p:nvSpPr>
        <p:spPr/>
        <p:txBody>
          <a:bodyPr/>
          <a:lstStyle/>
          <a:p>
            <a:fld id="{3F6C359D-CFAE-9B41-B51B-43E777F3E1C6}" type="slidenum">
              <a:rPr lang="en-DE" smtClean="0"/>
              <a:t>30</a:t>
            </a:fld>
            <a:endParaRPr lang="en-DE"/>
          </a:p>
        </p:txBody>
      </p:sp>
      <p:sp>
        <p:nvSpPr>
          <p:cNvPr id="6" name="TextBox 5">
            <a:extLst>
              <a:ext uri="{FF2B5EF4-FFF2-40B4-BE49-F238E27FC236}">
                <a16:creationId xmlns:a16="http://schemas.microsoft.com/office/drawing/2014/main" id="{B58C5DA6-3E5E-1681-1646-044A66D3E25F}"/>
              </a:ext>
            </a:extLst>
          </p:cNvPr>
          <p:cNvSpPr txBox="1"/>
          <p:nvPr/>
        </p:nvSpPr>
        <p:spPr>
          <a:xfrm>
            <a:off x="647700" y="2171700"/>
            <a:ext cx="10569881" cy="646331"/>
          </a:xfrm>
          <a:prstGeom prst="rect">
            <a:avLst/>
          </a:prstGeom>
          <a:noFill/>
        </p:spPr>
        <p:txBody>
          <a:bodyPr wrap="none" rtlCol="0">
            <a:spAutoFit/>
          </a:bodyPr>
          <a:lstStyle/>
          <a:p>
            <a:pPr marL="285750" indent="-285750">
              <a:buFont typeface="Arial" panose="020B0604020202020204" pitchFamily="34" charset="0"/>
              <a:buChar char="•"/>
            </a:pPr>
            <a:r>
              <a:rPr lang="en-DE" dirty="0"/>
              <a:t>Full model with all summary stats as predictors (combined)</a:t>
            </a:r>
          </a:p>
          <a:p>
            <a:pPr marL="285750" indent="-285750">
              <a:buFont typeface="Arial" panose="020B0604020202020204" pitchFamily="34" charset="0"/>
              <a:buChar char="•"/>
            </a:pPr>
            <a:r>
              <a:rPr lang="en-DE" dirty="0"/>
              <a:t>Range and mean_upper show collinearity with other predictors and therefor are not considered </a:t>
            </a:r>
            <a:r>
              <a:rPr lang="en-GB" dirty="0"/>
              <a:t>in OLS </a:t>
            </a:r>
            <a:endParaRPr lang="en-DE" dirty="0"/>
          </a:p>
        </p:txBody>
      </p:sp>
      <p:pic>
        <p:nvPicPr>
          <p:cNvPr id="7" name="Picture 6">
            <a:extLst>
              <a:ext uri="{FF2B5EF4-FFF2-40B4-BE49-F238E27FC236}">
                <a16:creationId xmlns:a16="http://schemas.microsoft.com/office/drawing/2014/main" id="{2225CEDC-672A-305F-883C-DAE053BA5025}"/>
              </a:ext>
            </a:extLst>
          </p:cNvPr>
          <p:cNvPicPr>
            <a:picLocks noChangeAspect="1"/>
          </p:cNvPicPr>
          <p:nvPr/>
        </p:nvPicPr>
        <p:blipFill>
          <a:blip r:embed="rId3"/>
          <a:stretch>
            <a:fillRect/>
          </a:stretch>
        </p:blipFill>
        <p:spPr>
          <a:xfrm>
            <a:off x="-2146301" y="5177738"/>
            <a:ext cx="15754437" cy="1290232"/>
          </a:xfrm>
          <a:prstGeom prst="rect">
            <a:avLst/>
          </a:prstGeom>
        </p:spPr>
      </p:pic>
      <p:sp>
        <p:nvSpPr>
          <p:cNvPr id="3" name="TextBox 2">
            <a:extLst>
              <a:ext uri="{FF2B5EF4-FFF2-40B4-BE49-F238E27FC236}">
                <a16:creationId xmlns:a16="http://schemas.microsoft.com/office/drawing/2014/main" id="{B21A1291-087D-EF2B-95AD-46F27D331C6A}"/>
              </a:ext>
            </a:extLst>
          </p:cNvPr>
          <p:cNvSpPr txBox="1"/>
          <p:nvPr/>
        </p:nvSpPr>
        <p:spPr>
          <a:xfrm>
            <a:off x="203200" y="4827719"/>
            <a:ext cx="3403598" cy="246221"/>
          </a:xfrm>
          <a:prstGeom prst="rect">
            <a:avLst/>
          </a:prstGeom>
          <a:noFill/>
        </p:spPr>
        <p:txBody>
          <a:bodyPr wrap="square" rtlCol="0">
            <a:spAutoFit/>
          </a:bodyPr>
          <a:lstStyle/>
          <a:p>
            <a:r>
              <a:rPr lang="en-DE" sz="1000" dirty="0"/>
              <a:t>*: p&lt;0.05 	**:p&lt;0.01	***:p&lt;0.001</a:t>
            </a:r>
          </a:p>
        </p:txBody>
      </p:sp>
    </p:spTree>
    <p:extLst>
      <p:ext uri="{BB962C8B-B14F-4D97-AF65-F5344CB8AC3E}">
        <p14:creationId xmlns:p14="http://schemas.microsoft.com/office/powerpoint/2010/main" val="310553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4705D-5C82-87EB-604C-056EA2B89D77}"/>
              </a:ext>
            </a:extLst>
          </p:cNvPr>
          <p:cNvSpPr>
            <a:spLocks noGrp="1"/>
          </p:cNvSpPr>
          <p:nvPr>
            <p:ph type="title"/>
          </p:nvPr>
        </p:nvSpPr>
        <p:spPr/>
        <p:txBody>
          <a:bodyPr/>
          <a:lstStyle/>
          <a:p>
            <a:r>
              <a:rPr lang="en-DE" dirty="0"/>
              <a:t>Summary statistic regression per score - individually</a:t>
            </a:r>
          </a:p>
        </p:txBody>
      </p:sp>
      <p:sp>
        <p:nvSpPr>
          <p:cNvPr id="3" name="Content Placeholder 2">
            <a:extLst>
              <a:ext uri="{FF2B5EF4-FFF2-40B4-BE49-F238E27FC236}">
                <a16:creationId xmlns:a16="http://schemas.microsoft.com/office/drawing/2014/main" id="{257157E8-B528-AB1B-065D-DFD2A6EAEEA4}"/>
              </a:ext>
            </a:extLst>
          </p:cNvPr>
          <p:cNvSpPr>
            <a:spLocks noGrp="1"/>
          </p:cNvSpPr>
          <p:nvPr>
            <p:ph idx="1"/>
          </p:nvPr>
        </p:nvSpPr>
        <p:spPr>
          <a:xfrm>
            <a:off x="617862" y="1847850"/>
            <a:ext cx="11115101" cy="4351338"/>
          </a:xfrm>
        </p:spPr>
        <p:txBody>
          <a:bodyPr>
            <a:normAutofit/>
          </a:bodyPr>
          <a:lstStyle/>
          <a:p>
            <a:r>
              <a:rPr lang="en-DE" sz="2000" dirty="0"/>
              <a:t>simple models for each summary stat separately (only one predictor)</a:t>
            </a:r>
          </a:p>
          <a:p>
            <a:pPr lvl="1"/>
            <a:r>
              <a:rPr lang="en-GB" sz="1600" dirty="0"/>
              <a:t>C</a:t>
            </a:r>
            <a:r>
              <a:rPr lang="en-DE" sz="1600" dirty="0"/>
              <a:t>oefficient of regression in table </a:t>
            </a:r>
          </a:p>
          <a:p>
            <a:endParaRPr lang="en-DE" sz="2000" dirty="0"/>
          </a:p>
        </p:txBody>
      </p:sp>
      <p:sp>
        <p:nvSpPr>
          <p:cNvPr id="4" name="Slide Number Placeholder 3">
            <a:extLst>
              <a:ext uri="{FF2B5EF4-FFF2-40B4-BE49-F238E27FC236}">
                <a16:creationId xmlns:a16="http://schemas.microsoft.com/office/drawing/2014/main" id="{DD50C0FF-417B-8E20-42DE-03EC12C3D518}"/>
              </a:ext>
            </a:extLst>
          </p:cNvPr>
          <p:cNvSpPr>
            <a:spLocks noGrp="1"/>
          </p:cNvSpPr>
          <p:nvPr>
            <p:ph type="sldNum" sz="quarter" idx="12"/>
          </p:nvPr>
        </p:nvSpPr>
        <p:spPr/>
        <p:txBody>
          <a:bodyPr/>
          <a:lstStyle/>
          <a:p>
            <a:fld id="{3F6C359D-CFAE-9B41-B51B-43E777F3E1C6}" type="slidenum">
              <a:rPr lang="en-DE" smtClean="0"/>
              <a:t>31</a:t>
            </a:fld>
            <a:endParaRPr lang="en-DE"/>
          </a:p>
        </p:txBody>
      </p:sp>
      <p:pic>
        <p:nvPicPr>
          <p:cNvPr id="7" name="Picture 6">
            <a:extLst>
              <a:ext uri="{FF2B5EF4-FFF2-40B4-BE49-F238E27FC236}">
                <a16:creationId xmlns:a16="http://schemas.microsoft.com/office/drawing/2014/main" id="{C26166F4-B885-7DF0-7142-6684B8E3FD25}"/>
              </a:ext>
            </a:extLst>
          </p:cNvPr>
          <p:cNvPicPr>
            <a:picLocks noChangeAspect="1"/>
          </p:cNvPicPr>
          <p:nvPr/>
        </p:nvPicPr>
        <p:blipFill>
          <a:blip r:embed="rId2"/>
          <a:stretch>
            <a:fillRect/>
          </a:stretch>
        </p:blipFill>
        <p:spPr>
          <a:xfrm>
            <a:off x="0" y="2745146"/>
            <a:ext cx="11969114" cy="2031055"/>
          </a:xfrm>
          <a:prstGeom prst="rect">
            <a:avLst/>
          </a:prstGeom>
        </p:spPr>
      </p:pic>
      <p:sp>
        <p:nvSpPr>
          <p:cNvPr id="5" name="TextBox 4">
            <a:extLst>
              <a:ext uri="{FF2B5EF4-FFF2-40B4-BE49-F238E27FC236}">
                <a16:creationId xmlns:a16="http://schemas.microsoft.com/office/drawing/2014/main" id="{FA1763EA-7578-6AD1-97F5-D82852BA6A0B}"/>
              </a:ext>
            </a:extLst>
          </p:cNvPr>
          <p:cNvSpPr txBox="1"/>
          <p:nvPr/>
        </p:nvSpPr>
        <p:spPr>
          <a:xfrm>
            <a:off x="0" y="4800313"/>
            <a:ext cx="3403598" cy="246221"/>
          </a:xfrm>
          <a:prstGeom prst="rect">
            <a:avLst/>
          </a:prstGeom>
          <a:noFill/>
        </p:spPr>
        <p:txBody>
          <a:bodyPr wrap="square" rtlCol="0">
            <a:spAutoFit/>
          </a:bodyPr>
          <a:lstStyle/>
          <a:p>
            <a:r>
              <a:rPr lang="en-DE" sz="1000" dirty="0"/>
              <a:t>*: p&lt;0.05 	**:p&lt;0.01	***:p&lt;0.001</a:t>
            </a:r>
          </a:p>
        </p:txBody>
      </p:sp>
    </p:spTree>
    <p:extLst>
      <p:ext uri="{BB962C8B-B14F-4D97-AF65-F5344CB8AC3E}">
        <p14:creationId xmlns:p14="http://schemas.microsoft.com/office/powerpoint/2010/main" val="174627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6B240-51C2-34E1-AA4B-E9A9119BE9DC}"/>
              </a:ext>
            </a:extLst>
          </p:cNvPr>
          <p:cNvSpPr>
            <a:spLocks noGrp="1"/>
          </p:cNvSpPr>
          <p:nvPr>
            <p:ph type="title"/>
          </p:nvPr>
        </p:nvSpPr>
        <p:spPr/>
        <p:txBody>
          <a:bodyPr/>
          <a:lstStyle/>
          <a:p>
            <a:r>
              <a:rPr lang="en-DE" dirty="0"/>
              <a:t>R2 for single predictor models</a:t>
            </a:r>
          </a:p>
        </p:txBody>
      </p:sp>
      <p:sp>
        <p:nvSpPr>
          <p:cNvPr id="4" name="Slide Number Placeholder 3">
            <a:extLst>
              <a:ext uri="{FF2B5EF4-FFF2-40B4-BE49-F238E27FC236}">
                <a16:creationId xmlns:a16="http://schemas.microsoft.com/office/drawing/2014/main" id="{5A4605F4-9644-F47C-7B00-9323B499F720}"/>
              </a:ext>
            </a:extLst>
          </p:cNvPr>
          <p:cNvSpPr>
            <a:spLocks noGrp="1"/>
          </p:cNvSpPr>
          <p:nvPr>
            <p:ph type="sldNum" sz="quarter" idx="12"/>
          </p:nvPr>
        </p:nvSpPr>
        <p:spPr/>
        <p:txBody>
          <a:bodyPr/>
          <a:lstStyle/>
          <a:p>
            <a:fld id="{3F6C359D-CFAE-9B41-B51B-43E777F3E1C6}" type="slidenum">
              <a:rPr lang="en-DE" smtClean="0"/>
              <a:t>32</a:t>
            </a:fld>
            <a:endParaRPr lang="en-DE"/>
          </a:p>
        </p:txBody>
      </p:sp>
      <p:pic>
        <p:nvPicPr>
          <p:cNvPr id="5" name="Content Placeholder 4">
            <a:extLst>
              <a:ext uri="{FF2B5EF4-FFF2-40B4-BE49-F238E27FC236}">
                <a16:creationId xmlns:a16="http://schemas.microsoft.com/office/drawing/2014/main" id="{90CB8BD4-641D-F98E-7360-C41ACF7509BE}"/>
              </a:ext>
            </a:extLst>
          </p:cNvPr>
          <p:cNvPicPr>
            <a:picLocks noGrp="1" noChangeAspect="1"/>
          </p:cNvPicPr>
          <p:nvPr>
            <p:ph idx="1"/>
          </p:nvPr>
        </p:nvPicPr>
        <p:blipFill>
          <a:blip r:embed="rId2"/>
          <a:stretch>
            <a:fillRect/>
          </a:stretch>
        </p:blipFill>
        <p:spPr>
          <a:xfrm>
            <a:off x="367783" y="2225468"/>
            <a:ext cx="11456434" cy="2912043"/>
          </a:xfrm>
          <a:prstGeom prst="rect">
            <a:avLst/>
          </a:prstGeom>
        </p:spPr>
      </p:pic>
    </p:spTree>
    <p:extLst>
      <p:ext uri="{BB962C8B-B14F-4D97-AF65-F5344CB8AC3E}">
        <p14:creationId xmlns:p14="http://schemas.microsoft.com/office/powerpoint/2010/main" val="14413567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755A9-1EC4-D1CC-85C9-9D629205EAE5}"/>
              </a:ext>
            </a:extLst>
          </p:cNvPr>
          <p:cNvSpPr>
            <a:spLocks noGrp="1"/>
          </p:cNvSpPr>
          <p:nvPr>
            <p:ph type="title"/>
          </p:nvPr>
        </p:nvSpPr>
        <p:spPr/>
        <p:txBody>
          <a:bodyPr/>
          <a:lstStyle/>
          <a:p>
            <a:r>
              <a:rPr lang="en-DE" dirty="0"/>
              <a:t>Average R2 for single predictor models</a:t>
            </a:r>
          </a:p>
        </p:txBody>
      </p:sp>
      <p:sp>
        <p:nvSpPr>
          <p:cNvPr id="4" name="Slide Number Placeholder 3">
            <a:extLst>
              <a:ext uri="{FF2B5EF4-FFF2-40B4-BE49-F238E27FC236}">
                <a16:creationId xmlns:a16="http://schemas.microsoft.com/office/drawing/2014/main" id="{4373E00F-6CA5-3748-6303-32402E1A6CA6}"/>
              </a:ext>
            </a:extLst>
          </p:cNvPr>
          <p:cNvSpPr>
            <a:spLocks noGrp="1"/>
          </p:cNvSpPr>
          <p:nvPr>
            <p:ph type="sldNum" sz="quarter" idx="12"/>
          </p:nvPr>
        </p:nvSpPr>
        <p:spPr/>
        <p:txBody>
          <a:bodyPr/>
          <a:lstStyle/>
          <a:p>
            <a:fld id="{3F6C359D-CFAE-9B41-B51B-43E777F3E1C6}" type="slidenum">
              <a:rPr lang="en-DE" smtClean="0"/>
              <a:t>33</a:t>
            </a:fld>
            <a:endParaRPr lang="en-DE"/>
          </a:p>
        </p:txBody>
      </p:sp>
      <p:pic>
        <p:nvPicPr>
          <p:cNvPr id="10" name="Content Placeholder 9">
            <a:extLst>
              <a:ext uri="{FF2B5EF4-FFF2-40B4-BE49-F238E27FC236}">
                <a16:creationId xmlns:a16="http://schemas.microsoft.com/office/drawing/2014/main" id="{6A5373FE-2961-CA4C-7115-39E5A467E04F}"/>
              </a:ext>
            </a:extLst>
          </p:cNvPr>
          <p:cNvPicPr>
            <a:picLocks noGrp="1" noChangeAspect="1"/>
          </p:cNvPicPr>
          <p:nvPr>
            <p:ph idx="1"/>
          </p:nvPr>
        </p:nvPicPr>
        <p:blipFill>
          <a:blip r:embed="rId2"/>
          <a:stretch>
            <a:fillRect/>
          </a:stretch>
        </p:blipFill>
        <p:spPr>
          <a:xfrm>
            <a:off x="838200" y="1690688"/>
            <a:ext cx="10497738" cy="4665662"/>
          </a:xfrm>
          <a:prstGeom prst="rect">
            <a:avLst/>
          </a:prstGeom>
        </p:spPr>
      </p:pic>
    </p:spTree>
    <p:extLst>
      <p:ext uri="{BB962C8B-B14F-4D97-AF65-F5344CB8AC3E}">
        <p14:creationId xmlns:p14="http://schemas.microsoft.com/office/powerpoint/2010/main" val="33285822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F0916-2318-90DC-1D7A-4A625FEFB5B8}"/>
              </a:ext>
            </a:extLst>
          </p:cNvPr>
          <p:cNvSpPr>
            <a:spLocks noGrp="1"/>
          </p:cNvSpPr>
          <p:nvPr>
            <p:ph type="title"/>
          </p:nvPr>
        </p:nvSpPr>
        <p:spPr/>
        <p:txBody>
          <a:bodyPr/>
          <a:lstStyle/>
          <a:p>
            <a:r>
              <a:rPr lang="en-DE" dirty="0"/>
              <a:t>Clustering of scores based on R2 </a:t>
            </a:r>
          </a:p>
        </p:txBody>
      </p:sp>
      <p:sp>
        <p:nvSpPr>
          <p:cNvPr id="4" name="Slide Number Placeholder 3">
            <a:extLst>
              <a:ext uri="{FF2B5EF4-FFF2-40B4-BE49-F238E27FC236}">
                <a16:creationId xmlns:a16="http://schemas.microsoft.com/office/drawing/2014/main" id="{2832596F-7CC3-AE3F-0BB9-755DC3508D59}"/>
              </a:ext>
            </a:extLst>
          </p:cNvPr>
          <p:cNvSpPr>
            <a:spLocks noGrp="1"/>
          </p:cNvSpPr>
          <p:nvPr>
            <p:ph type="sldNum" sz="quarter" idx="12"/>
          </p:nvPr>
        </p:nvSpPr>
        <p:spPr/>
        <p:txBody>
          <a:bodyPr/>
          <a:lstStyle/>
          <a:p>
            <a:fld id="{3F6C359D-CFAE-9B41-B51B-43E777F3E1C6}" type="slidenum">
              <a:rPr lang="en-DE" smtClean="0"/>
              <a:t>34</a:t>
            </a:fld>
            <a:endParaRPr lang="en-DE"/>
          </a:p>
        </p:txBody>
      </p:sp>
      <p:pic>
        <p:nvPicPr>
          <p:cNvPr id="7" name="Picture 6">
            <a:extLst>
              <a:ext uri="{FF2B5EF4-FFF2-40B4-BE49-F238E27FC236}">
                <a16:creationId xmlns:a16="http://schemas.microsoft.com/office/drawing/2014/main" id="{23073CCC-BFF7-3539-1AAE-A27AD59ADD88}"/>
              </a:ext>
            </a:extLst>
          </p:cNvPr>
          <p:cNvPicPr>
            <a:picLocks noChangeAspect="1"/>
          </p:cNvPicPr>
          <p:nvPr/>
        </p:nvPicPr>
        <p:blipFill>
          <a:blip r:embed="rId2"/>
          <a:stretch>
            <a:fillRect/>
          </a:stretch>
        </p:blipFill>
        <p:spPr>
          <a:xfrm>
            <a:off x="9500306" y="3429000"/>
            <a:ext cx="2425700" cy="1422400"/>
          </a:xfrm>
          <a:prstGeom prst="rect">
            <a:avLst/>
          </a:prstGeom>
        </p:spPr>
      </p:pic>
      <p:pic>
        <p:nvPicPr>
          <p:cNvPr id="11" name="Content Placeholder 10">
            <a:extLst>
              <a:ext uri="{FF2B5EF4-FFF2-40B4-BE49-F238E27FC236}">
                <a16:creationId xmlns:a16="http://schemas.microsoft.com/office/drawing/2014/main" id="{6A3764C5-9831-0460-122A-64D898945D40}"/>
              </a:ext>
            </a:extLst>
          </p:cNvPr>
          <p:cNvPicPr>
            <a:picLocks noGrp="1" noChangeAspect="1"/>
          </p:cNvPicPr>
          <p:nvPr>
            <p:ph idx="1"/>
          </p:nvPr>
        </p:nvPicPr>
        <p:blipFill>
          <a:blip r:embed="rId3"/>
          <a:stretch>
            <a:fillRect/>
          </a:stretch>
        </p:blipFill>
        <p:spPr>
          <a:xfrm>
            <a:off x="188120" y="2009422"/>
            <a:ext cx="9691290" cy="4307240"/>
          </a:xfrm>
          <a:prstGeom prst="rect">
            <a:avLst/>
          </a:prstGeom>
        </p:spPr>
      </p:pic>
    </p:spTree>
    <p:extLst>
      <p:ext uri="{BB962C8B-B14F-4D97-AF65-F5344CB8AC3E}">
        <p14:creationId xmlns:p14="http://schemas.microsoft.com/office/powerpoint/2010/main" val="18143429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BC8D6-A086-2FED-DB0B-13EF7F7C520B}"/>
              </a:ext>
            </a:extLst>
          </p:cNvPr>
          <p:cNvSpPr>
            <a:spLocks noGrp="1"/>
          </p:cNvSpPr>
          <p:nvPr>
            <p:ph type="title"/>
          </p:nvPr>
        </p:nvSpPr>
        <p:spPr>
          <a:xfrm>
            <a:off x="81608" y="136525"/>
            <a:ext cx="8507506" cy="603063"/>
          </a:xfrm>
        </p:spPr>
        <p:txBody>
          <a:bodyPr>
            <a:normAutofit fontScale="90000"/>
          </a:bodyPr>
          <a:lstStyle/>
          <a:p>
            <a:r>
              <a:rPr lang="en-DE" sz="2000" dirty="0"/>
              <a:t>Clustering of correlation of scores for linear reaction norms – kendall and spearman show agreement  </a:t>
            </a:r>
            <a:r>
              <a:rPr lang="en-DE" sz="2000" dirty="0">
                <a:sym typeface="Wingdings" pitchFamily="2" charset="2"/>
              </a:rPr>
              <a:t> kendall for ordinal associations might be the best, no?</a:t>
            </a:r>
            <a:endParaRPr lang="en-DE" sz="2000" dirty="0"/>
          </a:p>
        </p:txBody>
      </p:sp>
      <p:pic>
        <p:nvPicPr>
          <p:cNvPr id="5" name="Content Placeholder 4">
            <a:extLst>
              <a:ext uri="{FF2B5EF4-FFF2-40B4-BE49-F238E27FC236}">
                <a16:creationId xmlns:a16="http://schemas.microsoft.com/office/drawing/2014/main" id="{4161E6B1-EDBB-4997-470F-20C343127F93}"/>
              </a:ext>
            </a:extLst>
          </p:cNvPr>
          <p:cNvPicPr>
            <a:picLocks noGrp="1" noChangeAspect="1"/>
          </p:cNvPicPr>
          <p:nvPr>
            <p:ph idx="1"/>
          </p:nvPr>
        </p:nvPicPr>
        <p:blipFill>
          <a:blip r:embed="rId3"/>
          <a:stretch>
            <a:fillRect/>
          </a:stretch>
        </p:blipFill>
        <p:spPr>
          <a:xfrm>
            <a:off x="274236" y="968188"/>
            <a:ext cx="2890345" cy="2732690"/>
          </a:xfrm>
          <a:prstGeom prst="rect">
            <a:avLst/>
          </a:prstGeom>
        </p:spPr>
      </p:pic>
      <p:sp>
        <p:nvSpPr>
          <p:cNvPr id="4" name="Slide Number Placeholder 3">
            <a:extLst>
              <a:ext uri="{FF2B5EF4-FFF2-40B4-BE49-F238E27FC236}">
                <a16:creationId xmlns:a16="http://schemas.microsoft.com/office/drawing/2014/main" id="{68DFF6B0-B45F-F1B5-1D55-A4351DD551BE}"/>
              </a:ext>
            </a:extLst>
          </p:cNvPr>
          <p:cNvSpPr>
            <a:spLocks noGrp="1"/>
          </p:cNvSpPr>
          <p:nvPr>
            <p:ph type="sldNum" sz="quarter" idx="12"/>
          </p:nvPr>
        </p:nvSpPr>
        <p:spPr/>
        <p:txBody>
          <a:bodyPr/>
          <a:lstStyle/>
          <a:p>
            <a:fld id="{3F6C359D-CFAE-9B41-B51B-43E777F3E1C6}" type="slidenum">
              <a:rPr lang="en-DE" smtClean="0"/>
              <a:t>35</a:t>
            </a:fld>
            <a:endParaRPr lang="en-DE"/>
          </a:p>
        </p:txBody>
      </p:sp>
      <p:pic>
        <p:nvPicPr>
          <p:cNvPr id="6" name="Picture 5">
            <a:extLst>
              <a:ext uri="{FF2B5EF4-FFF2-40B4-BE49-F238E27FC236}">
                <a16:creationId xmlns:a16="http://schemas.microsoft.com/office/drawing/2014/main" id="{5841B6CE-9753-4BD3-7E37-E5AEE0902E0A}"/>
              </a:ext>
            </a:extLst>
          </p:cNvPr>
          <p:cNvPicPr>
            <a:picLocks noChangeAspect="1"/>
          </p:cNvPicPr>
          <p:nvPr/>
        </p:nvPicPr>
        <p:blipFill>
          <a:blip r:embed="rId4"/>
          <a:stretch>
            <a:fillRect/>
          </a:stretch>
        </p:blipFill>
        <p:spPr>
          <a:xfrm>
            <a:off x="4018106" y="804097"/>
            <a:ext cx="2890345" cy="2788995"/>
          </a:xfrm>
          <a:prstGeom prst="rect">
            <a:avLst/>
          </a:prstGeom>
        </p:spPr>
      </p:pic>
      <p:pic>
        <p:nvPicPr>
          <p:cNvPr id="7" name="Picture 6">
            <a:extLst>
              <a:ext uri="{FF2B5EF4-FFF2-40B4-BE49-F238E27FC236}">
                <a16:creationId xmlns:a16="http://schemas.microsoft.com/office/drawing/2014/main" id="{5EE5A891-D416-1828-C383-174D71C26569}"/>
              </a:ext>
            </a:extLst>
          </p:cNvPr>
          <p:cNvPicPr>
            <a:picLocks noChangeAspect="1"/>
          </p:cNvPicPr>
          <p:nvPr/>
        </p:nvPicPr>
        <p:blipFill>
          <a:blip r:embed="rId5"/>
          <a:stretch>
            <a:fillRect/>
          </a:stretch>
        </p:blipFill>
        <p:spPr>
          <a:xfrm>
            <a:off x="9018278" y="136525"/>
            <a:ext cx="3092114" cy="2875265"/>
          </a:xfrm>
          <a:prstGeom prst="rect">
            <a:avLst/>
          </a:prstGeom>
        </p:spPr>
      </p:pic>
      <p:pic>
        <p:nvPicPr>
          <p:cNvPr id="8" name="Picture 7">
            <a:extLst>
              <a:ext uri="{FF2B5EF4-FFF2-40B4-BE49-F238E27FC236}">
                <a16:creationId xmlns:a16="http://schemas.microsoft.com/office/drawing/2014/main" id="{7395C170-9FBF-059A-42A0-C518117FFBC8}"/>
              </a:ext>
            </a:extLst>
          </p:cNvPr>
          <p:cNvPicPr>
            <a:picLocks noChangeAspect="1"/>
          </p:cNvPicPr>
          <p:nvPr/>
        </p:nvPicPr>
        <p:blipFill>
          <a:blip r:embed="rId6"/>
          <a:stretch>
            <a:fillRect/>
          </a:stretch>
        </p:blipFill>
        <p:spPr>
          <a:xfrm>
            <a:off x="0" y="3637865"/>
            <a:ext cx="3214899" cy="3220135"/>
          </a:xfrm>
          <a:prstGeom prst="rect">
            <a:avLst/>
          </a:prstGeom>
        </p:spPr>
      </p:pic>
      <p:pic>
        <p:nvPicPr>
          <p:cNvPr id="9" name="Picture 8">
            <a:extLst>
              <a:ext uri="{FF2B5EF4-FFF2-40B4-BE49-F238E27FC236}">
                <a16:creationId xmlns:a16="http://schemas.microsoft.com/office/drawing/2014/main" id="{B118DC6E-00EE-FA34-ACF5-E8860AE40209}"/>
              </a:ext>
            </a:extLst>
          </p:cNvPr>
          <p:cNvPicPr>
            <a:picLocks noChangeAspect="1"/>
          </p:cNvPicPr>
          <p:nvPr/>
        </p:nvPicPr>
        <p:blipFill>
          <a:blip r:embed="rId7"/>
          <a:stretch>
            <a:fillRect/>
          </a:stretch>
        </p:blipFill>
        <p:spPr>
          <a:xfrm>
            <a:off x="3928859" y="3657601"/>
            <a:ext cx="3188094" cy="3220135"/>
          </a:xfrm>
          <a:prstGeom prst="rect">
            <a:avLst/>
          </a:prstGeom>
        </p:spPr>
      </p:pic>
      <p:pic>
        <p:nvPicPr>
          <p:cNvPr id="10" name="Picture 9">
            <a:extLst>
              <a:ext uri="{FF2B5EF4-FFF2-40B4-BE49-F238E27FC236}">
                <a16:creationId xmlns:a16="http://schemas.microsoft.com/office/drawing/2014/main" id="{EBFB491A-7A52-E6F2-8928-5A4F96C78276}"/>
              </a:ext>
            </a:extLst>
          </p:cNvPr>
          <p:cNvPicPr>
            <a:picLocks noChangeAspect="1"/>
          </p:cNvPicPr>
          <p:nvPr/>
        </p:nvPicPr>
        <p:blipFill>
          <a:blip r:embed="rId8"/>
          <a:stretch>
            <a:fillRect/>
          </a:stretch>
        </p:blipFill>
        <p:spPr>
          <a:xfrm>
            <a:off x="8811399" y="3429002"/>
            <a:ext cx="3395159" cy="3428998"/>
          </a:xfrm>
          <a:prstGeom prst="rect">
            <a:avLst/>
          </a:prstGeom>
        </p:spPr>
      </p:pic>
    </p:spTree>
    <p:extLst>
      <p:ext uri="{BB962C8B-B14F-4D97-AF65-F5344CB8AC3E}">
        <p14:creationId xmlns:p14="http://schemas.microsoft.com/office/powerpoint/2010/main" val="35023332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97CA1-511D-891D-31A4-92B0F2301645}"/>
              </a:ext>
            </a:extLst>
          </p:cNvPr>
          <p:cNvSpPr>
            <a:spLocks noGrp="1"/>
          </p:cNvSpPr>
          <p:nvPr>
            <p:ph type="title"/>
          </p:nvPr>
        </p:nvSpPr>
        <p:spPr>
          <a:xfrm>
            <a:off x="-1" y="220160"/>
            <a:ext cx="7660889" cy="1042134"/>
          </a:xfrm>
        </p:spPr>
        <p:txBody>
          <a:bodyPr>
            <a:normAutofit fontScale="90000"/>
          </a:bodyPr>
          <a:lstStyle/>
          <a:p>
            <a:r>
              <a:rPr lang="en-DE" sz="2400" dirty="0"/>
              <a:t>Clustering of correlation of scores for different reaction norm types</a:t>
            </a:r>
            <a:r>
              <a:rPr lang="en-DE" sz="2400" dirty="0">
                <a:sym typeface="Wingdings" pitchFamily="2" charset="2"/>
              </a:rPr>
              <a:t> kendall for ordinal associations might be the best, no?  best number of clusters is 4 (based on avg silhouette width)</a:t>
            </a:r>
            <a:endParaRPr lang="en-DE" sz="2400" dirty="0"/>
          </a:p>
        </p:txBody>
      </p:sp>
      <p:pic>
        <p:nvPicPr>
          <p:cNvPr id="5" name="Content Placeholder 4">
            <a:extLst>
              <a:ext uri="{FF2B5EF4-FFF2-40B4-BE49-F238E27FC236}">
                <a16:creationId xmlns:a16="http://schemas.microsoft.com/office/drawing/2014/main" id="{0258ED09-DA20-2C41-7090-6A676B81E162}"/>
              </a:ext>
            </a:extLst>
          </p:cNvPr>
          <p:cNvPicPr>
            <a:picLocks noGrp="1" noChangeAspect="1"/>
          </p:cNvPicPr>
          <p:nvPr>
            <p:ph idx="1"/>
          </p:nvPr>
        </p:nvPicPr>
        <p:blipFill>
          <a:blip r:embed="rId2"/>
          <a:stretch>
            <a:fillRect/>
          </a:stretch>
        </p:blipFill>
        <p:spPr>
          <a:xfrm>
            <a:off x="0" y="1531389"/>
            <a:ext cx="3805556" cy="3805556"/>
          </a:xfrm>
          <a:prstGeom prst="rect">
            <a:avLst/>
          </a:prstGeom>
        </p:spPr>
      </p:pic>
      <p:sp>
        <p:nvSpPr>
          <p:cNvPr id="4" name="Slide Number Placeholder 3">
            <a:extLst>
              <a:ext uri="{FF2B5EF4-FFF2-40B4-BE49-F238E27FC236}">
                <a16:creationId xmlns:a16="http://schemas.microsoft.com/office/drawing/2014/main" id="{8E1A2663-6F74-BCFE-9E53-909A77342F4C}"/>
              </a:ext>
            </a:extLst>
          </p:cNvPr>
          <p:cNvSpPr>
            <a:spLocks noGrp="1"/>
          </p:cNvSpPr>
          <p:nvPr>
            <p:ph type="sldNum" sz="quarter" idx="12"/>
          </p:nvPr>
        </p:nvSpPr>
        <p:spPr/>
        <p:txBody>
          <a:bodyPr/>
          <a:lstStyle/>
          <a:p>
            <a:fld id="{3F6C359D-CFAE-9B41-B51B-43E777F3E1C6}" type="slidenum">
              <a:rPr lang="en-DE" smtClean="0"/>
              <a:t>36</a:t>
            </a:fld>
            <a:endParaRPr lang="en-DE"/>
          </a:p>
        </p:txBody>
      </p:sp>
      <p:pic>
        <p:nvPicPr>
          <p:cNvPr id="6" name="Picture 5">
            <a:extLst>
              <a:ext uri="{FF2B5EF4-FFF2-40B4-BE49-F238E27FC236}">
                <a16:creationId xmlns:a16="http://schemas.microsoft.com/office/drawing/2014/main" id="{61A3CAC6-4760-6CF7-F9CE-7DEE8D674EA7}"/>
              </a:ext>
            </a:extLst>
          </p:cNvPr>
          <p:cNvPicPr>
            <a:picLocks noChangeAspect="1"/>
          </p:cNvPicPr>
          <p:nvPr/>
        </p:nvPicPr>
        <p:blipFill>
          <a:blip r:embed="rId3"/>
          <a:stretch>
            <a:fillRect/>
          </a:stretch>
        </p:blipFill>
        <p:spPr>
          <a:xfrm>
            <a:off x="3717823" y="1531389"/>
            <a:ext cx="3857287" cy="3857287"/>
          </a:xfrm>
          <a:prstGeom prst="rect">
            <a:avLst/>
          </a:prstGeom>
        </p:spPr>
      </p:pic>
      <p:pic>
        <p:nvPicPr>
          <p:cNvPr id="8" name="Picture 7">
            <a:extLst>
              <a:ext uri="{FF2B5EF4-FFF2-40B4-BE49-F238E27FC236}">
                <a16:creationId xmlns:a16="http://schemas.microsoft.com/office/drawing/2014/main" id="{AA7CB34B-E1EB-7117-1F00-D21DAF13F86E}"/>
              </a:ext>
            </a:extLst>
          </p:cNvPr>
          <p:cNvPicPr>
            <a:picLocks noChangeAspect="1"/>
          </p:cNvPicPr>
          <p:nvPr/>
        </p:nvPicPr>
        <p:blipFill>
          <a:blip r:embed="rId4"/>
          <a:stretch>
            <a:fillRect/>
          </a:stretch>
        </p:blipFill>
        <p:spPr>
          <a:xfrm>
            <a:off x="8082023" y="1"/>
            <a:ext cx="3371386" cy="3371386"/>
          </a:xfrm>
          <a:prstGeom prst="rect">
            <a:avLst/>
          </a:prstGeom>
        </p:spPr>
      </p:pic>
      <p:pic>
        <p:nvPicPr>
          <p:cNvPr id="10" name="Picture 9">
            <a:extLst>
              <a:ext uri="{FF2B5EF4-FFF2-40B4-BE49-F238E27FC236}">
                <a16:creationId xmlns:a16="http://schemas.microsoft.com/office/drawing/2014/main" id="{5CDD2531-8060-36B2-C437-F3AF11E7911D}"/>
              </a:ext>
            </a:extLst>
          </p:cNvPr>
          <p:cNvPicPr>
            <a:picLocks noChangeAspect="1"/>
          </p:cNvPicPr>
          <p:nvPr/>
        </p:nvPicPr>
        <p:blipFill>
          <a:blip r:embed="rId5"/>
          <a:stretch>
            <a:fillRect/>
          </a:stretch>
        </p:blipFill>
        <p:spPr>
          <a:xfrm>
            <a:off x="8082023" y="3371386"/>
            <a:ext cx="3486614" cy="3486614"/>
          </a:xfrm>
          <a:prstGeom prst="rect">
            <a:avLst/>
          </a:prstGeom>
        </p:spPr>
      </p:pic>
    </p:spTree>
    <p:extLst>
      <p:ext uri="{BB962C8B-B14F-4D97-AF65-F5344CB8AC3E}">
        <p14:creationId xmlns:p14="http://schemas.microsoft.com/office/powerpoint/2010/main" val="14502205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662E3-DF4D-EA7F-ED0B-5B98C88C93A5}"/>
              </a:ext>
            </a:extLst>
          </p:cNvPr>
          <p:cNvSpPr>
            <a:spLocks noGrp="1"/>
          </p:cNvSpPr>
          <p:nvPr>
            <p:ph type="title"/>
          </p:nvPr>
        </p:nvSpPr>
        <p:spPr/>
        <p:txBody>
          <a:bodyPr>
            <a:normAutofit/>
          </a:bodyPr>
          <a:lstStyle/>
          <a:p>
            <a:r>
              <a:rPr lang="en-DE" sz="2400" dirty="0"/>
              <a:t>Clustering of all genotype forms combined.  2 clusters as per best silhouette score. </a:t>
            </a:r>
          </a:p>
        </p:txBody>
      </p:sp>
      <p:sp>
        <p:nvSpPr>
          <p:cNvPr id="4" name="Slide Number Placeholder 3">
            <a:extLst>
              <a:ext uri="{FF2B5EF4-FFF2-40B4-BE49-F238E27FC236}">
                <a16:creationId xmlns:a16="http://schemas.microsoft.com/office/drawing/2014/main" id="{6F137B13-202F-97D7-8740-FDCB142478EF}"/>
              </a:ext>
            </a:extLst>
          </p:cNvPr>
          <p:cNvSpPr>
            <a:spLocks noGrp="1"/>
          </p:cNvSpPr>
          <p:nvPr>
            <p:ph type="sldNum" sz="quarter" idx="12"/>
          </p:nvPr>
        </p:nvSpPr>
        <p:spPr/>
        <p:txBody>
          <a:bodyPr/>
          <a:lstStyle/>
          <a:p>
            <a:fld id="{3F6C359D-CFAE-9B41-B51B-43E777F3E1C6}" type="slidenum">
              <a:rPr lang="en-DE" smtClean="0"/>
              <a:t>37</a:t>
            </a:fld>
            <a:endParaRPr lang="en-DE"/>
          </a:p>
        </p:txBody>
      </p:sp>
      <p:pic>
        <p:nvPicPr>
          <p:cNvPr id="13" name="Content Placeholder 12">
            <a:extLst>
              <a:ext uri="{FF2B5EF4-FFF2-40B4-BE49-F238E27FC236}">
                <a16:creationId xmlns:a16="http://schemas.microsoft.com/office/drawing/2014/main" id="{D8EE7857-5E49-8246-8C74-EE2BAFEECDD0}"/>
              </a:ext>
            </a:extLst>
          </p:cNvPr>
          <p:cNvPicPr>
            <a:picLocks noGrp="1" noChangeAspect="1"/>
          </p:cNvPicPr>
          <p:nvPr>
            <p:ph idx="1"/>
          </p:nvPr>
        </p:nvPicPr>
        <p:blipFill>
          <a:blip r:embed="rId3"/>
          <a:stretch>
            <a:fillRect/>
          </a:stretch>
        </p:blipFill>
        <p:spPr>
          <a:xfrm>
            <a:off x="3621107" y="1503382"/>
            <a:ext cx="4989493" cy="4989493"/>
          </a:xfrm>
          <a:prstGeom prst="rect">
            <a:avLst/>
          </a:prstGeom>
        </p:spPr>
      </p:pic>
    </p:spTree>
    <p:extLst>
      <p:ext uri="{BB962C8B-B14F-4D97-AF65-F5344CB8AC3E}">
        <p14:creationId xmlns:p14="http://schemas.microsoft.com/office/powerpoint/2010/main" val="28762814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13638-1FA0-58EA-917C-700E8777A5F6}"/>
              </a:ext>
            </a:extLst>
          </p:cNvPr>
          <p:cNvSpPr>
            <a:spLocks noGrp="1"/>
          </p:cNvSpPr>
          <p:nvPr>
            <p:ph type="title"/>
          </p:nvPr>
        </p:nvSpPr>
        <p:spPr>
          <a:xfrm>
            <a:off x="300670" y="189280"/>
            <a:ext cx="7368754" cy="674007"/>
          </a:xfrm>
        </p:spPr>
        <p:txBody>
          <a:bodyPr>
            <a:normAutofit fontScale="90000"/>
          </a:bodyPr>
          <a:lstStyle/>
          <a:p>
            <a:r>
              <a:rPr lang="en-DE" sz="2400" dirty="0"/>
              <a:t>Hclust of correlation of scores from reaction norms – kendall, separated genotype forms </a:t>
            </a:r>
          </a:p>
        </p:txBody>
      </p:sp>
      <p:sp>
        <p:nvSpPr>
          <p:cNvPr id="4" name="Slide Number Placeholder 3">
            <a:extLst>
              <a:ext uri="{FF2B5EF4-FFF2-40B4-BE49-F238E27FC236}">
                <a16:creationId xmlns:a16="http://schemas.microsoft.com/office/drawing/2014/main" id="{DE23AE6A-74EE-D09A-3DF4-93DF8C38810D}"/>
              </a:ext>
            </a:extLst>
          </p:cNvPr>
          <p:cNvSpPr>
            <a:spLocks noGrp="1"/>
          </p:cNvSpPr>
          <p:nvPr>
            <p:ph type="sldNum" sz="quarter" idx="12"/>
          </p:nvPr>
        </p:nvSpPr>
        <p:spPr/>
        <p:txBody>
          <a:bodyPr/>
          <a:lstStyle/>
          <a:p>
            <a:fld id="{3F6C359D-CFAE-9B41-B51B-43E777F3E1C6}" type="slidenum">
              <a:rPr lang="en-DE" smtClean="0"/>
              <a:t>38</a:t>
            </a:fld>
            <a:endParaRPr lang="en-DE"/>
          </a:p>
        </p:txBody>
      </p:sp>
      <p:pic>
        <p:nvPicPr>
          <p:cNvPr id="5" name="Content Placeholder 4">
            <a:extLst>
              <a:ext uri="{FF2B5EF4-FFF2-40B4-BE49-F238E27FC236}">
                <a16:creationId xmlns:a16="http://schemas.microsoft.com/office/drawing/2014/main" id="{74DB07AB-8EE8-C827-DEEE-6087F815C970}"/>
              </a:ext>
            </a:extLst>
          </p:cNvPr>
          <p:cNvPicPr>
            <a:picLocks noGrp="1" noChangeAspect="1"/>
          </p:cNvPicPr>
          <p:nvPr>
            <p:ph idx="1"/>
          </p:nvPr>
        </p:nvPicPr>
        <p:blipFill>
          <a:blip r:embed="rId2"/>
          <a:stretch>
            <a:fillRect/>
          </a:stretch>
        </p:blipFill>
        <p:spPr>
          <a:xfrm>
            <a:off x="152956" y="1039133"/>
            <a:ext cx="3999627" cy="3719134"/>
          </a:xfrm>
          <a:prstGeom prst="rect">
            <a:avLst/>
          </a:prstGeom>
        </p:spPr>
      </p:pic>
      <p:pic>
        <p:nvPicPr>
          <p:cNvPr id="6" name="Picture 5">
            <a:extLst>
              <a:ext uri="{FF2B5EF4-FFF2-40B4-BE49-F238E27FC236}">
                <a16:creationId xmlns:a16="http://schemas.microsoft.com/office/drawing/2014/main" id="{A825A405-5007-645C-F5AE-8AA6FB14504F}"/>
              </a:ext>
            </a:extLst>
          </p:cNvPr>
          <p:cNvPicPr>
            <a:picLocks noChangeAspect="1"/>
          </p:cNvPicPr>
          <p:nvPr/>
        </p:nvPicPr>
        <p:blipFill>
          <a:blip r:embed="rId3"/>
          <a:stretch>
            <a:fillRect/>
          </a:stretch>
        </p:blipFill>
        <p:spPr>
          <a:xfrm>
            <a:off x="4152583" y="1039133"/>
            <a:ext cx="3980636" cy="3721622"/>
          </a:xfrm>
          <a:prstGeom prst="rect">
            <a:avLst/>
          </a:prstGeom>
        </p:spPr>
      </p:pic>
      <p:pic>
        <p:nvPicPr>
          <p:cNvPr id="7" name="Picture 6">
            <a:extLst>
              <a:ext uri="{FF2B5EF4-FFF2-40B4-BE49-F238E27FC236}">
                <a16:creationId xmlns:a16="http://schemas.microsoft.com/office/drawing/2014/main" id="{CAC7D312-5CA7-873F-8DA7-AF44FFDBD608}"/>
              </a:ext>
            </a:extLst>
          </p:cNvPr>
          <p:cNvPicPr>
            <a:picLocks noChangeAspect="1"/>
          </p:cNvPicPr>
          <p:nvPr/>
        </p:nvPicPr>
        <p:blipFill>
          <a:blip r:embed="rId4"/>
          <a:stretch>
            <a:fillRect/>
          </a:stretch>
        </p:blipFill>
        <p:spPr>
          <a:xfrm>
            <a:off x="8206954" y="0"/>
            <a:ext cx="3883648" cy="3533592"/>
          </a:xfrm>
          <a:prstGeom prst="rect">
            <a:avLst/>
          </a:prstGeom>
        </p:spPr>
      </p:pic>
      <p:pic>
        <p:nvPicPr>
          <p:cNvPr id="8" name="Picture 7">
            <a:extLst>
              <a:ext uri="{FF2B5EF4-FFF2-40B4-BE49-F238E27FC236}">
                <a16:creationId xmlns:a16="http://schemas.microsoft.com/office/drawing/2014/main" id="{B8AEC2D8-7184-7304-A7B8-53A645BF4B07}"/>
              </a:ext>
            </a:extLst>
          </p:cNvPr>
          <p:cNvPicPr>
            <a:picLocks noChangeAspect="1"/>
          </p:cNvPicPr>
          <p:nvPr/>
        </p:nvPicPr>
        <p:blipFill>
          <a:blip r:embed="rId5"/>
          <a:stretch>
            <a:fillRect/>
          </a:stretch>
        </p:blipFill>
        <p:spPr>
          <a:xfrm>
            <a:off x="8458402" y="3429000"/>
            <a:ext cx="3632200" cy="3416300"/>
          </a:xfrm>
          <a:prstGeom prst="rect">
            <a:avLst/>
          </a:prstGeom>
        </p:spPr>
      </p:pic>
    </p:spTree>
    <p:extLst>
      <p:ext uri="{BB962C8B-B14F-4D97-AF65-F5344CB8AC3E}">
        <p14:creationId xmlns:p14="http://schemas.microsoft.com/office/powerpoint/2010/main" val="5450253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59485-2FDE-F770-FC1E-2213E30B711B}"/>
              </a:ext>
            </a:extLst>
          </p:cNvPr>
          <p:cNvSpPr>
            <a:spLocks noGrp="1"/>
          </p:cNvSpPr>
          <p:nvPr>
            <p:ph type="title"/>
          </p:nvPr>
        </p:nvSpPr>
        <p:spPr>
          <a:xfrm>
            <a:off x="0" y="86344"/>
            <a:ext cx="6376639" cy="749997"/>
          </a:xfrm>
        </p:spPr>
        <p:txBody>
          <a:bodyPr>
            <a:normAutofit fontScale="90000"/>
          </a:bodyPr>
          <a:lstStyle/>
          <a:p>
            <a:r>
              <a:rPr lang="en-DE" sz="2400" dirty="0"/>
              <a:t>Hclust of correlation of scores from separate reaction norm forms – kendall – no. clusters = 4</a:t>
            </a:r>
          </a:p>
        </p:txBody>
      </p:sp>
      <p:pic>
        <p:nvPicPr>
          <p:cNvPr id="5" name="Content Placeholder 4">
            <a:extLst>
              <a:ext uri="{FF2B5EF4-FFF2-40B4-BE49-F238E27FC236}">
                <a16:creationId xmlns:a16="http://schemas.microsoft.com/office/drawing/2014/main" id="{64BCC840-A2D8-40D1-B466-77D585DC8CBC}"/>
              </a:ext>
            </a:extLst>
          </p:cNvPr>
          <p:cNvPicPr>
            <a:picLocks noGrp="1" noChangeAspect="1"/>
          </p:cNvPicPr>
          <p:nvPr>
            <p:ph idx="1"/>
          </p:nvPr>
        </p:nvPicPr>
        <p:blipFill rotWithShape="1">
          <a:blip r:embed="rId2"/>
          <a:srcRect b="6109"/>
          <a:stretch/>
        </p:blipFill>
        <p:spPr>
          <a:xfrm>
            <a:off x="0" y="1792480"/>
            <a:ext cx="3645637" cy="3422927"/>
          </a:xfrm>
          <a:prstGeom prst="rect">
            <a:avLst/>
          </a:prstGeom>
        </p:spPr>
      </p:pic>
      <p:sp>
        <p:nvSpPr>
          <p:cNvPr id="4" name="Slide Number Placeholder 3">
            <a:extLst>
              <a:ext uri="{FF2B5EF4-FFF2-40B4-BE49-F238E27FC236}">
                <a16:creationId xmlns:a16="http://schemas.microsoft.com/office/drawing/2014/main" id="{7E09353E-AF87-DC82-1BAF-CD31519C6363}"/>
              </a:ext>
            </a:extLst>
          </p:cNvPr>
          <p:cNvSpPr>
            <a:spLocks noGrp="1"/>
          </p:cNvSpPr>
          <p:nvPr>
            <p:ph type="sldNum" sz="quarter" idx="12"/>
          </p:nvPr>
        </p:nvSpPr>
        <p:spPr/>
        <p:txBody>
          <a:bodyPr/>
          <a:lstStyle/>
          <a:p>
            <a:fld id="{3F6C359D-CFAE-9B41-B51B-43E777F3E1C6}" type="slidenum">
              <a:rPr lang="en-DE" smtClean="0"/>
              <a:t>39</a:t>
            </a:fld>
            <a:endParaRPr lang="en-DE"/>
          </a:p>
        </p:txBody>
      </p:sp>
      <p:pic>
        <p:nvPicPr>
          <p:cNvPr id="6" name="Picture 5">
            <a:extLst>
              <a:ext uri="{FF2B5EF4-FFF2-40B4-BE49-F238E27FC236}">
                <a16:creationId xmlns:a16="http://schemas.microsoft.com/office/drawing/2014/main" id="{F78F740B-9547-8126-A30E-237F9F2CEA76}"/>
              </a:ext>
            </a:extLst>
          </p:cNvPr>
          <p:cNvPicPr>
            <a:picLocks noChangeAspect="1"/>
          </p:cNvPicPr>
          <p:nvPr/>
        </p:nvPicPr>
        <p:blipFill rotWithShape="1">
          <a:blip r:embed="rId3"/>
          <a:srcRect b="7421"/>
          <a:stretch/>
        </p:blipFill>
        <p:spPr>
          <a:xfrm>
            <a:off x="3369527" y="1736318"/>
            <a:ext cx="3757959" cy="3479089"/>
          </a:xfrm>
          <a:prstGeom prst="rect">
            <a:avLst/>
          </a:prstGeom>
        </p:spPr>
      </p:pic>
      <p:pic>
        <p:nvPicPr>
          <p:cNvPr id="8" name="Picture 7">
            <a:extLst>
              <a:ext uri="{FF2B5EF4-FFF2-40B4-BE49-F238E27FC236}">
                <a16:creationId xmlns:a16="http://schemas.microsoft.com/office/drawing/2014/main" id="{242FCCBD-0864-F625-C52B-BFF3F2F77471}"/>
              </a:ext>
            </a:extLst>
          </p:cNvPr>
          <p:cNvPicPr>
            <a:picLocks noChangeAspect="1"/>
          </p:cNvPicPr>
          <p:nvPr/>
        </p:nvPicPr>
        <p:blipFill rotWithShape="1">
          <a:blip r:embed="rId4"/>
          <a:srcRect b="9238"/>
          <a:stretch/>
        </p:blipFill>
        <p:spPr>
          <a:xfrm>
            <a:off x="8079058" y="161130"/>
            <a:ext cx="3334215" cy="3026215"/>
          </a:xfrm>
          <a:prstGeom prst="rect">
            <a:avLst/>
          </a:prstGeom>
        </p:spPr>
      </p:pic>
      <p:pic>
        <p:nvPicPr>
          <p:cNvPr id="9" name="Picture 8">
            <a:extLst>
              <a:ext uri="{FF2B5EF4-FFF2-40B4-BE49-F238E27FC236}">
                <a16:creationId xmlns:a16="http://schemas.microsoft.com/office/drawing/2014/main" id="{E4A5A8A4-0037-CC60-F14B-F58DA11AAC27}"/>
              </a:ext>
            </a:extLst>
          </p:cNvPr>
          <p:cNvPicPr>
            <a:picLocks noChangeAspect="1"/>
          </p:cNvPicPr>
          <p:nvPr/>
        </p:nvPicPr>
        <p:blipFill rotWithShape="1">
          <a:blip r:embed="rId5"/>
          <a:srcRect b="7614"/>
          <a:stretch/>
        </p:blipFill>
        <p:spPr>
          <a:xfrm>
            <a:off x="8079058" y="3242387"/>
            <a:ext cx="3479089" cy="3214170"/>
          </a:xfrm>
          <a:prstGeom prst="rect">
            <a:avLst/>
          </a:prstGeom>
        </p:spPr>
      </p:pic>
    </p:spTree>
    <p:extLst>
      <p:ext uri="{BB962C8B-B14F-4D97-AF65-F5344CB8AC3E}">
        <p14:creationId xmlns:p14="http://schemas.microsoft.com/office/powerpoint/2010/main" val="812276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38B5797-0EC7-8318-FB41-39F58F72DADD}"/>
              </a:ext>
            </a:extLst>
          </p:cNvPr>
          <p:cNvPicPr>
            <a:picLocks noGrp="1" noChangeAspect="1"/>
          </p:cNvPicPr>
          <p:nvPr>
            <p:ph idx="1"/>
          </p:nvPr>
        </p:nvPicPr>
        <p:blipFill>
          <a:blip r:embed="rId3"/>
          <a:stretch>
            <a:fillRect/>
          </a:stretch>
        </p:blipFill>
        <p:spPr>
          <a:xfrm>
            <a:off x="1754155" y="315394"/>
            <a:ext cx="9335277" cy="6223518"/>
          </a:xfrm>
          <a:prstGeom prst="rect">
            <a:avLst/>
          </a:prstGeom>
        </p:spPr>
      </p:pic>
      <p:sp>
        <p:nvSpPr>
          <p:cNvPr id="4" name="Slide Number Placeholder 3">
            <a:extLst>
              <a:ext uri="{FF2B5EF4-FFF2-40B4-BE49-F238E27FC236}">
                <a16:creationId xmlns:a16="http://schemas.microsoft.com/office/drawing/2014/main" id="{E82199B7-C095-26B1-E3E4-662A15B99DE3}"/>
              </a:ext>
            </a:extLst>
          </p:cNvPr>
          <p:cNvSpPr>
            <a:spLocks noGrp="1"/>
          </p:cNvSpPr>
          <p:nvPr>
            <p:ph type="sldNum" sz="quarter" idx="12"/>
          </p:nvPr>
        </p:nvSpPr>
        <p:spPr/>
        <p:txBody>
          <a:bodyPr/>
          <a:lstStyle/>
          <a:p>
            <a:fld id="{3F6C359D-CFAE-9B41-B51B-43E777F3E1C6}" type="slidenum">
              <a:rPr lang="en-DE" smtClean="0"/>
              <a:t>4</a:t>
            </a:fld>
            <a:endParaRPr lang="en-DE"/>
          </a:p>
        </p:txBody>
      </p:sp>
      <p:sp>
        <p:nvSpPr>
          <p:cNvPr id="7" name="Title 6">
            <a:extLst>
              <a:ext uri="{FF2B5EF4-FFF2-40B4-BE49-F238E27FC236}">
                <a16:creationId xmlns:a16="http://schemas.microsoft.com/office/drawing/2014/main" id="{AA079F84-E65F-8D28-AB94-1EE2EAFF8298}"/>
              </a:ext>
            </a:extLst>
          </p:cNvPr>
          <p:cNvSpPr>
            <a:spLocks noGrp="1"/>
          </p:cNvSpPr>
          <p:nvPr>
            <p:ph type="title"/>
          </p:nvPr>
        </p:nvSpPr>
        <p:spPr>
          <a:xfrm flipH="1" flipV="1">
            <a:off x="-3377681" y="335903"/>
            <a:ext cx="1435359" cy="159852"/>
          </a:xfrm>
        </p:spPr>
        <p:txBody>
          <a:bodyPr>
            <a:normAutofit fontScale="90000"/>
          </a:bodyPr>
          <a:lstStyle/>
          <a:p>
            <a:endParaRPr lang="en-DE" dirty="0"/>
          </a:p>
        </p:txBody>
      </p:sp>
    </p:spTree>
    <p:extLst>
      <p:ext uri="{BB962C8B-B14F-4D97-AF65-F5344CB8AC3E}">
        <p14:creationId xmlns:p14="http://schemas.microsoft.com/office/powerpoint/2010/main" val="40703965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715D0-FD6A-95AA-D87C-0A4BC6D2C399}"/>
              </a:ext>
            </a:extLst>
          </p:cNvPr>
          <p:cNvSpPr>
            <a:spLocks noGrp="1"/>
          </p:cNvSpPr>
          <p:nvPr>
            <p:ph type="title"/>
          </p:nvPr>
        </p:nvSpPr>
        <p:spPr/>
        <p:txBody>
          <a:bodyPr>
            <a:normAutofit/>
          </a:bodyPr>
          <a:lstStyle/>
          <a:p>
            <a:r>
              <a:rPr lang="en-DE" sz="2400" dirty="0"/>
              <a:t>Hclust of correlation of scores from combined reaction norm forms – kendall – no. clusters = 2</a:t>
            </a:r>
          </a:p>
        </p:txBody>
      </p:sp>
      <p:pic>
        <p:nvPicPr>
          <p:cNvPr id="5" name="Content Placeholder 4">
            <a:extLst>
              <a:ext uri="{FF2B5EF4-FFF2-40B4-BE49-F238E27FC236}">
                <a16:creationId xmlns:a16="http://schemas.microsoft.com/office/drawing/2014/main" id="{B6E0AD80-4146-9886-CF46-1589B8DACDC2}"/>
              </a:ext>
            </a:extLst>
          </p:cNvPr>
          <p:cNvPicPr>
            <a:picLocks noGrp="1" noChangeAspect="1"/>
          </p:cNvPicPr>
          <p:nvPr>
            <p:ph idx="1"/>
          </p:nvPr>
        </p:nvPicPr>
        <p:blipFill rotWithShape="1">
          <a:blip r:embed="rId2"/>
          <a:srcRect b="9492"/>
          <a:stretch/>
        </p:blipFill>
        <p:spPr>
          <a:xfrm>
            <a:off x="3399432" y="1657734"/>
            <a:ext cx="5393135" cy="4881178"/>
          </a:xfrm>
          <a:prstGeom prst="rect">
            <a:avLst/>
          </a:prstGeom>
        </p:spPr>
      </p:pic>
      <p:sp>
        <p:nvSpPr>
          <p:cNvPr id="4" name="Slide Number Placeholder 3">
            <a:extLst>
              <a:ext uri="{FF2B5EF4-FFF2-40B4-BE49-F238E27FC236}">
                <a16:creationId xmlns:a16="http://schemas.microsoft.com/office/drawing/2014/main" id="{99888AD4-EA2C-D4EC-3C7C-1A7FFA4021A2}"/>
              </a:ext>
            </a:extLst>
          </p:cNvPr>
          <p:cNvSpPr>
            <a:spLocks noGrp="1"/>
          </p:cNvSpPr>
          <p:nvPr>
            <p:ph type="sldNum" sz="quarter" idx="12"/>
          </p:nvPr>
        </p:nvSpPr>
        <p:spPr/>
        <p:txBody>
          <a:bodyPr/>
          <a:lstStyle/>
          <a:p>
            <a:fld id="{3F6C359D-CFAE-9B41-B51B-43E777F3E1C6}" type="slidenum">
              <a:rPr lang="en-DE" smtClean="0"/>
              <a:t>40</a:t>
            </a:fld>
            <a:endParaRPr lang="en-DE"/>
          </a:p>
        </p:txBody>
      </p:sp>
    </p:spTree>
    <p:extLst>
      <p:ext uri="{BB962C8B-B14F-4D97-AF65-F5344CB8AC3E}">
        <p14:creationId xmlns:p14="http://schemas.microsoft.com/office/powerpoint/2010/main" val="41064771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DDF31-8F53-AA1D-D421-AC73FAA9E2B5}"/>
              </a:ext>
            </a:extLst>
          </p:cNvPr>
          <p:cNvSpPr>
            <a:spLocks noGrp="1"/>
          </p:cNvSpPr>
          <p:nvPr>
            <p:ph type="title"/>
          </p:nvPr>
        </p:nvSpPr>
        <p:spPr>
          <a:xfrm>
            <a:off x="0" y="380022"/>
            <a:ext cx="7285892" cy="602029"/>
          </a:xfrm>
        </p:spPr>
        <p:txBody>
          <a:bodyPr>
            <a:normAutofit fontScale="90000"/>
          </a:bodyPr>
          <a:lstStyle/>
          <a:p>
            <a:r>
              <a:rPr lang="en-DE" sz="2400" dirty="0"/>
              <a:t>Heatmaps of correlation of scores from reaction norms – kendall, separated genotype forms </a:t>
            </a:r>
          </a:p>
        </p:txBody>
      </p:sp>
      <p:sp>
        <p:nvSpPr>
          <p:cNvPr id="4" name="Slide Number Placeholder 3">
            <a:extLst>
              <a:ext uri="{FF2B5EF4-FFF2-40B4-BE49-F238E27FC236}">
                <a16:creationId xmlns:a16="http://schemas.microsoft.com/office/drawing/2014/main" id="{2DE64238-D3D0-0BAB-13CF-8E596AC024C7}"/>
              </a:ext>
            </a:extLst>
          </p:cNvPr>
          <p:cNvSpPr>
            <a:spLocks noGrp="1"/>
          </p:cNvSpPr>
          <p:nvPr>
            <p:ph type="sldNum" sz="quarter" idx="12"/>
          </p:nvPr>
        </p:nvSpPr>
        <p:spPr/>
        <p:txBody>
          <a:bodyPr/>
          <a:lstStyle/>
          <a:p>
            <a:fld id="{3F6C359D-CFAE-9B41-B51B-43E777F3E1C6}" type="slidenum">
              <a:rPr lang="en-DE" smtClean="0"/>
              <a:t>41</a:t>
            </a:fld>
            <a:endParaRPr lang="en-DE"/>
          </a:p>
        </p:txBody>
      </p:sp>
      <p:pic>
        <p:nvPicPr>
          <p:cNvPr id="5" name="Content Placeholder 4">
            <a:extLst>
              <a:ext uri="{FF2B5EF4-FFF2-40B4-BE49-F238E27FC236}">
                <a16:creationId xmlns:a16="http://schemas.microsoft.com/office/drawing/2014/main" id="{B0EF803D-F3D3-DED4-19DD-11EC60F945E5}"/>
              </a:ext>
            </a:extLst>
          </p:cNvPr>
          <p:cNvPicPr>
            <a:picLocks noGrp="1" noChangeAspect="1"/>
          </p:cNvPicPr>
          <p:nvPr>
            <p:ph idx="1"/>
          </p:nvPr>
        </p:nvPicPr>
        <p:blipFill>
          <a:blip r:embed="rId2"/>
          <a:stretch>
            <a:fillRect/>
          </a:stretch>
        </p:blipFill>
        <p:spPr>
          <a:xfrm>
            <a:off x="0" y="1762614"/>
            <a:ext cx="3642781" cy="3679088"/>
          </a:xfrm>
          <a:prstGeom prst="rect">
            <a:avLst/>
          </a:prstGeom>
        </p:spPr>
      </p:pic>
      <p:pic>
        <p:nvPicPr>
          <p:cNvPr id="6" name="Picture 5">
            <a:extLst>
              <a:ext uri="{FF2B5EF4-FFF2-40B4-BE49-F238E27FC236}">
                <a16:creationId xmlns:a16="http://schemas.microsoft.com/office/drawing/2014/main" id="{5E0836C4-1D44-2140-AA53-EB5C4E1833AC}"/>
              </a:ext>
            </a:extLst>
          </p:cNvPr>
          <p:cNvPicPr>
            <a:picLocks noChangeAspect="1"/>
          </p:cNvPicPr>
          <p:nvPr/>
        </p:nvPicPr>
        <p:blipFill>
          <a:blip r:embed="rId3"/>
          <a:stretch>
            <a:fillRect/>
          </a:stretch>
        </p:blipFill>
        <p:spPr>
          <a:xfrm>
            <a:off x="3643111" y="1762614"/>
            <a:ext cx="3642781" cy="3710354"/>
          </a:xfrm>
          <a:prstGeom prst="rect">
            <a:avLst/>
          </a:prstGeom>
        </p:spPr>
      </p:pic>
      <p:pic>
        <p:nvPicPr>
          <p:cNvPr id="7" name="Picture 6">
            <a:extLst>
              <a:ext uri="{FF2B5EF4-FFF2-40B4-BE49-F238E27FC236}">
                <a16:creationId xmlns:a16="http://schemas.microsoft.com/office/drawing/2014/main" id="{74CC2767-1911-E0EF-C65C-2C5BB062AC3C}"/>
              </a:ext>
            </a:extLst>
          </p:cNvPr>
          <p:cNvPicPr>
            <a:picLocks noChangeAspect="1"/>
          </p:cNvPicPr>
          <p:nvPr/>
        </p:nvPicPr>
        <p:blipFill>
          <a:blip r:embed="rId4"/>
          <a:stretch>
            <a:fillRect/>
          </a:stretch>
        </p:blipFill>
        <p:spPr>
          <a:xfrm>
            <a:off x="8166843" y="0"/>
            <a:ext cx="3414869" cy="3513430"/>
          </a:xfrm>
          <a:prstGeom prst="rect">
            <a:avLst/>
          </a:prstGeom>
        </p:spPr>
      </p:pic>
      <p:pic>
        <p:nvPicPr>
          <p:cNvPr id="9" name="Picture 8">
            <a:extLst>
              <a:ext uri="{FF2B5EF4-FFF2-40B4-BE49-F238E27FC236}">
                <a16:creationId xmlns:a16="http://schemas.microsoft.com/office/drawing/2014/main" id="{E8425B8B-8366-295B-DF15-7D29032DBFDE}"/>
              </a:ext>
            </a:extLst>
          </p:cNvPr>
          <p:cNvPicPr>
            <a:picLocks noChangeAspect="1"/>
          </p:cNvPicPr>
          <p:nvPr/>
        </p:nvPicPr>
        <p:blipFill>
          <a:blip r:embed="rId5"/>
          <a:stretch>
            <a:fillRect/>
          </a:stretch>
        </p:blipFill>
        <p:spPr>
          <a:xfrm>
            <a:off x="8321633" y="3492038"/>
            <a:ext cx="3260079" cy="3365962"/>
          </a:xfrm>
          <a:prstGeom prst="rect">
            <a:avLst/>
          </a:prstGeom>
        </p:spPr>
      </p:pic>
    </p:spTree>
    <p:extLst>
      <p:ext uri="{BB962C8B-B14F-4D97-AF65-F5344CB8AC3E}">
        <p14:creationId xmlns:p14="http://schemas.microsoft.com/office/powerpoint/2010/main" val="37227045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BBEDE-BD8A-8894-03C4-6F5D03BD6DA0}"/>
              </a:ext>
            </a:extLst>
          </p:cNvPr>
          <p:cNvSpPr>
            <a:spLocks noGrp="1"/>
          </p:cNvSpPr>
          <p:nvPr>
            <p:ph type="title"/>
          </p:nvPr>
        </p:nvSpPr>
        <p:spPr>
          <a:xfrm>
            <a:off x="838200" y="365126"/>
            <a:ext cx="10720754" cy="584444"/>
          </a:xfrm>
        </p:spPr>
        <p:txBody>
          <a:bodyPr>
            <a:normAutofit fontScale="90000"/>
          </a:bodyPr>
          <a:lstStyle/>
          <a:p>
            <a:r>
              <a:rPr lang="en-DE" sz="2400" dirty="0"/>
              <a:t>Clustering of correlation of scores from reaction norms – kendall, combined genotype forms </a:t>
            </a:r>
          </a:p>
        </p:txBody>
      </p:sp>
      <p:pic>
        <p:nvPicPr>
          <p:cNvPr id="5" name="Content Placeholder 4">
            <a:extLst>
              <a:ext uri="{FF2B5EF4-FFF2-40B4-BE49-F238E27FC236}">
                <a16:creationId xmlns:a16="http://schemas.microsoft.com/office/drawing/2014/main" id="{17F6C853-8AD7-A307-C699-C689AEA42F2C}"/>
              </a:ext>
            </a:extLst>
          </p:cNvPr>
          <p:cNvPicPr>
            <a:picLocks noGrp="1" noChangeAspect="1"/>
          </p:cNvPicPr>
          <p:nvPr>
            <p:ph idx="1"/>
          </p:nvPr>
        </p:nvPicPr>
        <p:blipFill>
          <a:blip r:embed="rId2"/>
          <a:stretch>
            <a:fillRect/>
          </a:stretch>
        </p:blipFill>
        <p:spPr>
          <a:xfrm>
            <a:off x="633046" y="949570"/>
            <a:ext cx="5152292" cy="5292730"/>
          </a:xfrm>
          <a:prstGeom prst="rect">
            <a:avLst/>
          </a:prstGeom>
        </p:spPr>
      </p:pic>
      <p:sp>
        <p:nvSpPr>
          <p:cNvPr id="4" name="Slide Number Placeholder 3">
            <a:extLst>
              <a:ext uri="{FF2B5EF4-FFF2-40B4-BE49-F238E27FC236}">
                <a16:creationId xmlns:a16="http://schemas.microsoft.com/office/drawing/2014/main" id="{F3022C12-541D-E212-64CA-216CEB1241BD}"/>
              </a:ext>
            </a:extLst>
          </p:cNvPr>
          <p:cNvSpPr>
            <a:spLocks noGrp="1"/>
          </p:cNvSpPr>
          <p:nvPr>
            <p:ph type="sldNum" sz="quarter" idx="12"/>
          </p:nvPr>
        </p:nvSpPr>
        <p:spPr/>
        <p:txBody>
          <a:bodyPr/>
          <a:lstStyle/>
          <a:p>
            <a:fld id="{3F6C359D-CFAE-9B41-B51B-43E777F3E1C6}" type="slidenum">
              <a:rPr lang="en-DE" smtClean="0"/>
              <a:t>42</a:t>
            </a:fld>
            <a:endParaRPr lang="en-DE"/>
          </a:p>
        </p:txBody>
      </p:sp>
      <p:pic>
        <p:nvPicPr>
          <p:cNvPr id="6" name="Picture 5">
            <a:extLst>
              <a:ext uri="{FF2B5EF4-FFF2-40B4-BE49-F238E27FC236}">
                <a16:creationId xmlns:a16="http://schemas.microsoft.com/office/drawing/2014/main" id="{D41D86F5-632B-110C-28D8-C47F4D6273E3}"/>
              </a:ext>
            </a:extLst>
          </p:cNvPr>
          <p:cNvPicPr>
            <a:picLocks noChangeAspect="1"/>
          </p:cNvPicPr>
          <p:nvPr/>
        </p:nvPicPr>
        <p:blipFill>
          <a:blip r:embed="rId3"/>
          <a:stretch>
            <a:fillRect/>
          </a:stretch>
        </p:blipFill>
        <p:spPr>
          <a:xfrm>
            <a:off x="6512169" y="949570"/>
            <a:ext cx="5615354" cy="5296410"/>
          </a:xfrm>
          <a:prstGeom prst="rect">
            <a:avLst/>
          </a:prstGeom>
        </p:spPr>
      </p:pic>
    </p:spTree>
    <p:extLst>
      <p:ext uri="{BB962C8B-B14F-4D97-AF65-F5344CB8AC3E}">
        <p14:creationId xmlns:p14="http://schemas.microsoft.com/office/powerpoint/2010/main" val="7145703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FD5CD-F7C6-BABC-B5FA-757B66A12185}"/>
              </a:ext>
            </a:extLst>
          </p:cNvPr>
          <p:cNvSpPr>
            <a:spLocks noGrp="1"/>
          </p:cNvSpPr>
          <p:nvPr>
            <p:ph type="title"/>
          </p:nvPr>
        </p:nvSpPr>
        <p:spPr/>
        <p:txBody>
          <a:bodyPr/>
          <a:lstStyle/>
          <a:p>
            <a:r>
              <a:rPr lang="en-DE" dirty="0"/>
              <a:t>Clustering based on coocurrence in clusters as computed previously</a:t>
            </a:r>
          </a:p>
        </p:txBody>
      </p:sp>
      <p:pic>
        <p:nvPicPr>
          <p:cNvPr id="5" name="Content Placeholder 4">
            <a:extLst>
              <a:ext uri="{FF2B5EF4-FFF2-40B4-BE49-F238E27FC236}">
                <a16:creationId xmlns:a16="http://schemas.microsoft.com/office/drawing/2014/main" id="{E5CDDED6-E824-0F37-4838-7A382EBE1928}"/>
              </a:ext>
            </a:extLst>
          </p:cNvPr>
          <p:cNvPicPr>
            <a:picLocks noGrp="1" noChangeAspect="1"/>
          </p:cNvPicPr>
          <p:nvPr>
            <p:ph idx="1"/>
          </p:nvPr>
        </p:nvPicPr>
        <p:blipFill>
          <a:blip r:embed="rId2"/>
          <a:stretch>
            <a:fillRect/>
          </a:stretch>
        </p:blipFill>
        <p:spPr>
          <a:xfrm>
            <a:off x="3920331" y="2005012"/>
            <a:ext cx="4351338" cy="4351338"/>
          </a:xfrm>
          <a:prstGeom prst="rect">
            <a:avLst/>
          </a:prstGeom>
        </p:spPr>
      </p:pic>
      <p:sp>
        <p:nvSpPr>
          <p:cNvPr id="4" name="Slide Number Placeholder 3">
            <a:extLst>
              <a:ext uri="{FF2B5EF4-FFF2-40B4-BE49-F238E27FC236}">
                <a16:creationId xmlns:a16="http://schemas.microsoft.com/office/drawing/2014/main" id="{23DAD13E-B174-360C-A8D6-D73BF2FCACB4}"/>
              </a:ext>
            </a:extLst>
          </p:cNvPr>
          <p:cNvSpPr>
            <a:spLocks noGrp="1"/>
          </p:cNvSpPr>
          <p:nvPr>
            <p:ph type="sldNum" sz="quarter" idx="12"/>
          </p:nvPr>
        </p:nvSpPr>
        <p:spPr/>
        <p:txBody>
          <a:bodyPr/>
          <a:lstStyle/>
          <a:p>
            <a:fld id="{3F6C359D-CFAE-9B41-B51B-43E777F3E1C6}" type="slidenum">
              <a:rPr lang="en-DE" smtClean="0"/>
              <a:t>43</a:t>
            </a:fld>
            <a:endParaRPr lang="en-DE"/>
          </a:p>
        </p:txBody>
      </p:sp>
    </p:spTree>
    <p:extLst>
      <p:ext uri="{BB962C8B-B14F-4D97-AF65-F5344CB8AC3E}">
        <p14:creationId xmlns:p14="http://schemas.microsoft.com/office/powerpoint/2010/main" val="13011373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BD734-BDB6-157B-B123-0A086E22010D}"/>
              </a:ext>
            </a:extLst>
          </p:cNvPr>
          <p:cNvSpPr>
            <a:spLocks noGrp="1"/>
          </p:cNvSpPr>
          <p:nvPr>
            <p:ph type="title"/>
          </p:nvPr>
        </p:nvSpPr>
        <p:spPr/>
        <p:txBody>
          <a:bodyPr>
            <a:normAutofit/>
          </a:bodyPr>
          <a:lstStyle/>
          <a:p>
            <a:r>
              <a:rPr lang="en-DE" sz="2400" dirty="0"/>
              <a:t>Correlation of RNs vs correlation of plasticity score realisations for genotypes</a:t>
            </a:r>
            <a:br>
              <a:rPr lang="en-DE" sz="2400" dirty="0"/>
            </a:br>
            <a:r>
              <a:rPr lang="en-DE" sz="2400" dirty="0">
                <a:sym typeface="Wingdings" pitchFamily="2" charset="2"/>
              </a:rPr>
              <a:t> </a:t>
            </a:r>
            <a:r>
              <a:rPr lang="en-DE" sz="2400" dirty="0"/>
              <a:t>there is no direct, straigforward mapping from one space to the other </a:t>
            </a:r>
          </a:p>
        </p:txBody>
      </p:sp>
      <p:sp>
        <p:nvSpPr>
          <p:cNvPr id="4" name="Slide Number Placeholder 3">
            <a:extLst>
              <a:ext uri="{FF2B5EF4-FFF2-40B4-BE49-F238E27FC236}">
                <a16:creationId xmlns:a16="http://schemas.microsoft.com/office/drawing/2014/main" id="{5E8A9C9F-F3FA-4F47-6B45-7B44DB0A090E}"/>
              </a:ext>
            </a:extLst>
          </p:cNvPr>
          <p:cNvSpPr>
            <a:spLocks noGrp="1"/>
          </p:cNvSpPr>
          <p:nvPr>
            <p:ph type="sldNum" sz="quarter" idx="12"/>
          </p:nvPr>
        </p:nvSpPr>
        <p:spPr/>
        <p:txBody>
          <a:bodyPr/>
          <a:lstStyle/>
          <a:p>
            <a:fld id="{3F6C359D-CFAE-9B41-B51B-43E777F3E1C6}" type="slidenum">
              <a:rPr lang="en-DE" smtClean="0"/>
              <a:t>44</a:t>
            </a:fld>
            <a:endParaRPr lang="en-DE"/>
          </a:p>
        </p:txBody>
      </p:sp>
      <p:pic>
        <p:nvPicPr>
          <p:cNvPr id="6" name="Content Placeholder 5">
            <a:extLst>
              <a:ext uri="{FF2B5EF4-FFF2-40B4-BE49-F238E27FC236}">
                <a16:creationId xmlns:a16="http://schemas.microsoft.com/office/drawing/2014/main" id="{5B7F56F0-0D0B-4B21-E603-060205A7C831}"/>
              </a:ext>
            </a:extLst>
          </p:cNvPr>
          <p:cNvPicPr>
            <a:picLocks noGrp="1" noChangeAspect="1"/>
          </p:cNvPicPr>
          <p:nvPr>
            <p:ph idx="1"/>
          </p:nvPr>
        </p:nvPicPr>
        <p:blipFill>
          <a:blip r:embed="rId2"/>
          <a:stretch>
            <a:fillRect/>
          </a:stretch>
        </p:blipFill>
        <p:spPr>
          <a:xfrm>
            <a:off x="141564" y="1847850"/>
            <a:ext cx="4281436" cy="4351338"/>
          </a:xfrm>
          <a:prstGeom prst="rect">
            <a:avLst/>
          </a:prstGeom>
        </p:spPr>
      </p:pic>
      <p:pic>
        <p:nvPicPr>
          <p:cNvPr id="7" name="Picture 6">
            <a:extLst>
              <a:ext uri="{FF2B5EF4-FFF2-40B4-BE49-F238E27FC236}">
                <a16:creationId xmlns:a16="http://schemas.microsoft.com/office/drawing/2014/main" id="{B8D14D76-4728-DABF-B96F-9730FED42C26}"/>
              </a:ext>
            </a:extLst>
          </p:cNvPr>
          <p:cNvPicPr>
            <a:picLocks noChangeAspect="1"/>
          </p:cNvPicPr>
          <p:nvPr/>
        </p:nvPicPr>
        <p:blipFill>
          <a:blip r:embed="rId3"/>
          <a:stretch>
            <a:fillRect/>
          </a:stretch>
        </p:blipFill>
        <p:spPr>
          <a:xfrm>
            <a:off x="5378047" y="1847851"/>
            <a:ext cx="4281436" cy="4381004"/>
          </a:xfrm>
          <a:prstGeom prst="rect">
            <a:avLst/>
          </a:prstGeom>
        </p:spPr>
      </p:pic>
    </p:spTree>
    <p:extLst>
      <p:ext uri="{BB962C8B-B14F-4D97-AF65-F5344CB8AC3E}">
        <p14:creationId xmlns:p14="http://schemas.microsoft.com/office/powerpoint/2010/main" val="13269750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DA52E-98C7-054A-A70D-51A98A03DC5A}"/>
              </a:ext>
            </a:extLst>
          </p:cNvPr>
          <p:cNvSpPr>
            <a:spLocks noGrp="1"/>
          </p:cNvSpPr>
          <p:nvPr>
            <p:ph type="title"/>
          </p:nvPr>
        </p:nvSpPr>
        <p:spPr/>
        <p:txBody>
          <a:bodyPr>
            <a:normAutofit/>
          </a:bodyPr>
          <a:lstStyle/>
          <a:p>
            <a:r>
              <a:rPr lang="en-GB" sz="2400" dirty="0"/>
              <a:t>D</a:t>
            </a:r>
            <a:r>
              <a:rPr lang="en-DE" sz="2400" dirty="0"/>
              <a:t>istribution of trait values and scores </a:t>
            </a:r>
          </a:p>
        </p:txBody>
      </p:sp>
      <p:sp>
        <p:nvSpPr>
          <p:cNvPr id="4" name="Slide Number Placeholder 3">
            <a:extLst>
              <a:ext uri="{FF2B5EF4-FFF2-40B4-BE49-F238E27FC236}">
                <a16:creationId xmlns:a16="http://schemas.microsoft.com/office/drawing/2014/main" id="{8022450D-588E-9C9D-3395-4115DC9B2444}"/>
              </a:ext>
            </a:extLst>
          </p:cNvPr>
          <p:cNvSpPr>
            <a:spLocks noGrp="1"/>
          </p:cNvSpPr>
          <p:nvPr>
            <p:ph type="sldNum" sz="quarter" idx="12"/>
          </p:nvPr>
        </p:nvSpPr>
        <p:spPr/>
        <p:txBody>
          <a:bodyPr/>
          <a:lstStyle/>
          <a:p>
            <a:fld id="{3F6C359D-CFAE-9B41-B51B-43E777F3E1C6}" type="slidenum">
              <a:rPr lang="en-DE" smtClean="0"/>
              <a:t>45</a:t>
            </a:fld>
            <a:endParaRPr lang="en-DE"/>
          </a:p>
        </p:txBody>
      </p:sp>
      <p:pic>
        <p:nvPicPr>
          <p:cNvPr id="6" name="Content Placeholder 5">
            <a:extLst>
              <a:ext uri="{FF2B5EF4-FFF2-40B4-BE49-F238E27FC236}">
                <a16:creationId xmlns:a16="http://schemas.microsoft.com/office/drawing/2014/main" id="{0A610767-723C-4E4C-C86E-0F79B63D6272}"/>
              </a:ext>
            </a:extLst>
          </p:cNvPr>
          <p:cNvPicPr>
            <a:picLocks noGrp="1" noChangeAspect="1"/>
          </p:cNvPicPr>
          <p:nvPr>
            <p:ph idx="1"/>
          </p:nvPr>
        </p:nvPicPr>
        <p:blipFill>
          <a:blip r:embed="rId2"/>
          <a:stretch>
            <a:fillRect/>
          </a:stretch>
        </p:blipFill>
        <p:spPr>
          <a:xfrm>
            <a:off x="3150896" y="1288643"/>
            <a:ext cx="5569358" cy="5569358"/>
          </a:xfrm>
          <a:prstGeom prst="rect">
            <a:avLst/>
          </a:prstGeom>
        </p:spPr>
      </p:pic>
    </p:spTree>
    <p:extLst>
      <p:ext uri="{BB962C8B-B14F-4D97-AF65-F5344CB8AC3E}">
        <p14:creationId xmlns:p14="http://schemas.microsoft.com/office/powerpoint/2010/main" val="12969582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B2E5-E399-1E85-8CCE-D5B2E47D86B4}"/>
              </a:ext>
            </a:extLst>
          </p:cNvPr>
          <p:cNvSpPr>
            <a:spLocks noGrp="1"/>
          </p:cNvSpPr>
          <p:nvPr>
            <p:ph type="title"/>
          </p:nvPr>
        </p:nvSpPr>
        <p:spPr/>
        <p:txBody>
          <a:bodyPr>
            <a:normAutofit/>
          </a:bodyPr>
          <a:lstStyle/>
          <a:p>
            <a:r>
              <a:rPr lang="en-DE" sz="2400" dirty="0"/>
              <a:t>Correlation (pearson, kendal, spearman, dcor, cosine similarity) of summary statistics (mean,min,max,median, slope, range, variance) with realisation of individual plasticity scores</a:t>
            </a:r>
          </a:p>
        </p:txBody>
      </p:sp>
      <p:sp>
        <p:nvSpPr>
          <p:cNvPr id="4" name="Slide Number Placeholder 3">
            <a:extLst>
              <a:ext uri="{FF2B5EF4-FFF2-40B4-BE49-F238E27FC236}">
                <a16:creationId xmlns:a16="http://schemas.microsoft.com/office/drawing/2014/main" id="{6015EE83-BE87-F291-B93F-6CA49BFD4A89}"/>
              </a:ext>
            </a:extLst>
          </p:cNvPr>
          <p:cNvSpPr>
            <a:spLocks noGrp="1"/>
          </p:cNvSpPr>
          <p:nvPr>
            <p:ph type="sldNum" sz="quarter" idx="12"/>
          </p:nvPr>
        </p:nvSpPr>
        <p:spPr/>
        <p:txBody>
          <a:bodyPr/>
          <a:lstStyle/>
          <a:p>
            <a:fld id="{3F6C359D-CFAE-9B41-B51B-43E777F3E1C6}" type="slidenum">
              <a:rPr lang="en-DE" smtClean="0"/>
              <a:t>46</a:t>
            </a:fld>
            <a:endParaRPr lang="en-DE" dirty="0"/>
          </a:p>
        </p:txBody>
      </p:sp>
      <p:pic>
        <p:nvPicPr>
          <p:cNvPr id="7" name="Content Placeholder 6">
            <a:extLst>
              <a:ext uri="{FF2B5EF4-FFF2-40B4-BE49-F238E27FC236}">
                <a16:creationId xmlns:a16="http://schemas.microsoft.com/office/drawing/2014/main" id="{A027767F-E5A1-3A64-E3E4-EA3760E7BC8E}"/>
              </a:ext>
            </a:extLst>
          </p:cNvPr>
          <p:cNvPicPr>
            <a:picLocks noGrp="1" noChangeAspect="1"/>
          </p:cNvPicPr>
          <p:nvPr>
            <p:ph idx="1"/>
          </p:nvPr>
        </p:nvPicPr>
        <p:blipFill>
          <a:blip r:embed="rId2"/>
          <a:stretch>
            <a:fillRect/>
          </a:stretch>
        </p:blipFill>
        <p:spPr>
          <a:xfrm>
            <a:off x="465945" y="1690688"/>
            <a:ext cx="5439172" cy="4351338"/>
          </a:xfrm>
          <a:prstGeom prst="rect">
            <a:avLst/>
          </a:prstGeom>
        </p:spPr>
      </p:pic>
      <p:pic>
        <p:nvPicPr>
          <p:cNvPr id="10" name="Picture 9">
            <a:extLst>
              <a:ext uri="{FF2B5EF4-FFF2-40B4-BE49-F238E27FC236}">
                <a16:creationId xmlns:a16="http://schemas.microsoft.com/office/drawing/2014/main" id="{6F4145FE-DC11-FE0E-C9C3-AF64C4A1647A}"/>
              </a:ext>
            </a:extLst>
          </p:cNvPr>
          <p:cNvPicPr>
            <a:picLocks noChangeAspect="1"/>
          </p:cNvPicPr>
          <p:nvPr/>
        </p:nvPicPr>
        <p:blipFill>
          <a:blip r:embed="rId3"/>
          <a:stretch>
            <a:fillRect/>
          </a:stretch>
        </p:blipFill>
        <p:spPr>
          <a:xfrm>
            <a:off x="6790099" y="1690688"/>
            <a:ext cx="5201938" cy="4161551"/>
          </a:xfrm>
          <a:prstGeom prst="rect">
            <a:avLst/>
          </a:prstGeom>
        </p:spPr>
      </p:pic>
      <p:sp>
        <p:nvSpPr>
          <p:cNvPr id="11" name="TextBox 10">
            <a:extLst>
              <a:ext uri="{FF2B5EF4-FFF2-40B4-BE49-F238E27FC236}">
                <a16:creationId xmlns:a16="http://schemas.microsoft.com/office/drawing/2014/main" id="{7A1F1616-6A7D-CC12-E1F5-FA7D90ED1658}"/>
              </a:ext>
            </a:extLst>
          </p:cNvPr>
          <p:cNvSpPr txBox="1"/>
          <p:nvPr/>
        </p:nvSpPr>
        <p:spPr>
          <a:xfrm>
            <a:off x="733331" y="6187073"/>
            <a:ext cx="4855240" cy="338554"/>
          </a:xfrm>
          <a:prstGeom prst="rect">
            <a:avLst/>
          </a:prstGeom>
          <a:noFill/>
        </p:spPr>
        <p:txBody>
          <a:bodyPr wrap="none" rtlCol="0">
            <a:spAutoFit/>
          </a:bodyPr>
          <a:lstStyle/>
          <a:p>
            <a:r>
              <a:rPr lang="en-GB" sz="1600" dirty="0"/>
              <a:t>S</a:t>
            </a:r>
            <a:r>
              <a:rPr lang="en-DE" sz="1600" dirty="0"/>
              <a:t>eparated by reaction norm form (linear, gaussian,…)</a:t>
            </a:r>
          </a:p>
        </p:txBody>
      </p:sp>
      <p:sp>
        <p:nvSpPr>
          <p:cNvPr id="12" name="TextBox 11">
            <a:extLst>
              <a:ext uri="{FF2B5EF4-FFF2-40B4-BE49-F238E27FC236}">
                <a16:creationId xmlns:a16="http://schemas.microsoft.com/office/drawing/2014/main" id="{6900EC94-788F-F6C0-E160-FC4882AF7B4F}"/>
              </a:ext>
            </a:extLst>
          </p:cNvPr>
          <p:cNvSpPr txBox="1"/>
          <p:nvPr/>
        </p:nvSpPr>
        <p:spPr>
          <a:xfrm>
            <a:off x="7916431" y="6154321"/>
            <a:ext cx="3196068" cy="338554"/>
          </a:xfrm>
          <a:prstGeom prst="rect">
            <a:avLst/>
          </a:prstGeom>
          <a:noFill/>
        </p:spPr>
        <p:txBody>
          <a:bodyPr wrap="none" rtlCol="0">
            <a:spAutoFit/>
          </a:bodyPr>
          <a:lstStyle/>
          <a:p>
            <a:r>
              <a:rPr lang="en-GB" sz="1600" dirty="0"/>
              <a:t>A</a:t>
            </a:r>
            <a:r>
              <a:rPr lang="en-DE" sz="1600" dirty="0"/>
              <a:t>ll reaction norm forms combined</a:t>
            </a:r>
          </a:p>
        </p:txBody>
      </p:sp>
      <p:sp>
        <p:nvSpPr>
          <p:cNvPr id="13" name="TextBox 12">
            <a:extLst>
              <a:ext uri="{FF2B5EF4-FFF2-40B4-BE49-F238E27FC236}">
                <a16:creationId xmlns:a16="http://schemas.microsoft.com/office/drawing/2014/main" id="{F4C22BE3-DF33-57CC-370B-CA9051A753A7}"/>
              </a:ext>
            </a:extLst>
          </p:cNvPr>
          <p:cNvSpPr txBox="1"/>
          <p:nvPr/>
        </p:nvSpPr>
        <p:spPr>
          <a:xfrm>
            <a:off x="5413306" y="6525627"/>
            <a:ext cx="3759362" cy="253916"/>
          </a:xfrm>
          <a:prstGeom prst="rect">
            <a:avLst/>
          </a:prstGeom>
          <a:noFill/>
        </p:spPr>
        <p:txBody>
          <a:bodyPr wrap="none" rtlCol="0">
            <a:spAutoFit/>
          </a:bodyPr>
          <a:lstStyle/>
          <a:p>
            <a:r>
              <a:rPr lang="en-GB" sz="1050" dirty="0">
                <a:solidFill>
                  <a:srgbClr val="FF0000"/>
                </a:solidFill>
              </a:rPr>
              <a:t>N</a:t>
            </a:r>
            <a:r>
              <a:rPr lang="en-DE" sz="1050" dirty="0">
                <a:solidFill>
                  <a:srgbClr val="FF0000"/>
                </a:solidFill>
              </a:rPr>
              <a:t>ote that these are examples and there are 600+ plots for that</a:t>
            </a:r>
          </a:p>
        </p:txBody>
      </p:sp>
    </p:spTree>
    <p:extLst>
      <p:ext uri="{BB962C8B-B14F-4D97-AF65-F5344CB8AC3E}">
        <p14:creationId xmlns:p14="http://schemas.microsoft.com/office/powerpoint/2010/main" val="39109716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71F67-AF2F-0CAA-1351-7E994255E5B7}"/>
              </a:ext>
            </a:extLst>
          </p:cNvPr>
          <p:cNvSpPr>
            <a:spLocks noGrp="1"/>
          </p:cNvSpPr>
          <p:nvPr>
            <p:ph type="title"/>
          </p:nvPr>
        </p:nvSpPr>
        <p:spPr/>
        <p:txBody>
          <a:bodyPr>
            <a:normAutofit/>
          </a:bodyPr>
          <a:lstStyle/>
          <a:p>
            <a:r>
              <a:rPr lang="en-DE" sz="2400" dirty="0"/>
              <a:t>Correlation (pearson) of summary statistics (mean,min,max,median, slope, range, variance) with realisation of individual plasticity scores </a:t>
            </a:r>
          </a:p>
        </p:txBody>
      </p:sp>
      <p:sp>
        <p:nvSpPr>
          <p:cNvPr id="4" name="Slide Number Placeholder 3">
            <a:extLst>
              <a:ext uri="{FF2B5EF4-FFF2-40B4-BE49-F238E27FC236}">
                <a16:creationId xmlns:a16="http://schemas.microsoft.com/office/drawing/2014/main" id="{388156C9-67FB-8883-A246-8B20826B2721}"/>
              </a:ext>
            </a:extLst>
          </p:cNvPr>
          <p:cNvSpPr>
            <a:spLocks noGrp="1"/>
          </p:cNvSpPr>
          <p:nvPr>
            <p:ph type="sldNum" sz="quarter" idx="12"/>
          </p:nvPr>
        </p:nvSpPr>
        <p:spPr/>
        <p:txBody>
          <a:bodyPr/>
          <a:lstStyle/>
          <a:p>
            <a:fld id="{3F6C359D-CFAE-9B41-B51B-43E777F3E1C6}" type="slidenum">
              <a:rPr lang="en-DE" smtClean="0"/>
              <a:t>47</a:t>
            </a:fld>
            <a:endParaRPr lang="en-DE"/>
          </a:p>
        </p:txBody>
      </p:sp>
      <p:pic>
        <p:nvPicPr>
          <p:cNvPr id="9" name="Content Placeholder 8">
            <a:extLst>
              <a:ext uri="{FF2B5EF4-FFF2-40B4-BE49-F238E27FC236}">
                <a16:creationId xmlns:a16="http://schemas.microsoft.com/office/drawing/2014/main" id="{CE643C6D-8C95-9D94-A22D-A6B8C07EBD1A}"/>
              </a:ext>
            </a:extLst>
          </p:cNvPr>
          <p:cNvPicPr>
            <a:picLocks noGrp="1" noChangeAspect="1"/>
          </p:cNvPicPr>
          <p:nvPr>
            <p:ph idx="1"/>
          </p:nvPr>
        </p:nvPicPr>
        <p:blipFill rotWithShape="1">
          <a:blip r:embed="rId2"/>
          <a:srcRect l="3940" t="36848" r="3769" b="37397"/>
          <a:stretch/>
        </p:blipFill>
        <p:spPr>
          <a:xfrm>
            <a:off x="0" y="1583171"/>
            <a:ext cx="5136531" cy="1146734"/>
          </a:xfrm>
          <a:prstGeom prst="rect">
            <a:avLst/>
          </a:prstGeom>
        </p:spPr>
      </p:pic>
      <p:pic>
        <p:nvPicPr>
          <p:cNvPr id="10" name="Picture 9">
            <a:extLst>
              <a:ext uri="{FF2B5EF4-FFF2-40B4-BE49-F238E27FC236}">
                <a16:creationId xmlns:a16="http://schemas.microsoft.com/office/drawing/2014/main" id="{E3BE45B0-3BCF-7EDE-AA92-C573D53CDD17}"/>
              </a:ext>
            </a:extLst>
          </p:cNvPr>
          <p:cNvPicPr>
            <a:picLocks noChangeAspect="1"/>
          </p:cNvPicPr>
          <p:nvPr/>
        </p:nvPicPr>
        <p:blipFill rotWithShape="1">
          <a:blip r:embed="rId3"/>
          <a:srcRect l="2703" t="36997" r="2606" b="36998"/>
          <a:stretch/>
        </p:blipFill>
        <p:spPr>
          <a:xfrm>
            <a:off x="-14299" y="2541865"/>
            <a:ext cx="5129561" cy="1126948"/>
          </a:xfrm>
          <a:prstGeom prst="rect">
            <a:avLst/>
          </a:prstGeom>
        </p:spPr>
      </p:pic>
      <p:pic>
        <p:nvPicPr>
          <p:cNvPr id="11" name="Picture 10">
            <a:extLst>
              <a:ext uri="{FF2B5EF4-FFF2-40B4-BE49-F238E27FC236}">
                <a16:creationId xmlns:a16="http://schemas.microsoft.com/office/drawing/2014/main" id="{5849E1EC-E03C-6286-CC6F-0DD875CDF467}"/>
              </a:ext>
            </a:extLst>
          </p:cNvPr>
          <p:cNvPicPr>
            <a:picLocks noChangeAspect="1"/>
          </p:cNvPicPr>
          <p:nvPr/>
        </p:nvPicPr>
        <p:blipFill rotWithShape="1">
          <a:blip r:embed="rId4"/>
          <a:srcRect l="2703" t="37357" r="2606" b="36818"/>
          <a:stretch/>
        </p:blipFill>
        <p:spPr>
          <a:xfrm>
            <a:off x="-109373" y="3663681"/>
            <a:ext cx="6205373" cy="1353900"/>
          </a:xfrm>
          <a:prstGeom prst="rect">
            <a:avLst/>
          </a:prstGeom>
        </p:spPr>
      </p:pic>
      <p:pic>
        <p:nvPicPr>
          <p:cNvPr id="12" name="Picture 11">
            <a:extLst>
              <a:ext uri="{FF2B5EF4-FFF2-40B4-BE49-F238E27FC236}">
                <a16:creationId xmlns:a16="http://schemas.microsoft.com/office/drawing/2014/main" id="{0D585C98-15E7-8A0F-2904-7E6C4F0E7F75}"/>
              </a:ext>
            </a:extLst>
          </p:cNvPr>
          <p:cNvPicPr>
            <a:picLocks noChangeAspect="1"/>
          </p:cNvPicPr>
          <p:nvPr/>
        </p:nvPicPr>
        <p:blipFill rotWithShape="1">
          <a:blip r:embed="rId5"/>
          <a:srcRect l="2559" t="37650" r="2894" b="37243"/>
          <a:stretch/>
        </p:blipFill>
        <p:spPr>
          <a:xfrm>
            <a:off x="-3487" y="4959984"/>
            <a:ext cx="5304710" cy="1126949"/>
          </a:xfrm>
          <a:prstGeom prst="rect">
            <a:avLst/>
          </a:prstGeom>
        </p:spPr>
      </p:pic>
      <p:pic>
        <p:nvPicPr>
          <p:cNvPr id="13" name="Picture 12">
            <a:extLst>
              <a:ext uri="{FF2B5EF4-FFF2-40B4-BE49-F238E27FC236}">
                <a16:creationId xmlns:a16="http://schemas.microsoft.com/office/drawing/2014/main" id="{955B6EDC-C74A-6783-6807-609B3DE531EE}"/>
              </a:ext>
            </a:extLst>
          </p:cNvPr>
          <p:cNvPicPr>
            <a:picLocks noChangeAspect="1"/>
          </p:cNvPicPr>
          <p:nvPr/>
        </p:nvPicPr>
        <p:blipFill rotWithShape="1">
          <a:blip r:embed="rId6"/>
          <a:srcRect l="2438" t="37078" r="2514" b="37150"/>
          <a:stretch/>
        </p:blipFill>
        <p:spPr>
          <a:xfrm>
            <a:off x="5508452" y="1583171"/>
            <a:ext cx="6683548" cy="1449740"/>
          </a:xfrm>
          <a:prstGeom prst="rect">
            <a:avLst/>
          </a:prstGeom>
        </p:spPr>
      </p:pic>
      <p:sp>
        <p:nvSpPr>
          <p:cNvPr id="14" name="TextBox 13">
            <a:extLst>
              <a:ext uri="{FF2B5EF4-FFF2-40B4-BE49-F238E27FC236}">
                <a16:creationId xmlns:a16="http://schemas.microsoft.com/office/drawing/2014/main" id="{8532A67B-BCFD-2F62-DE5A-F376113CC7F5}"/>
              </a:ext>
            </a:extLst>
          </p:cNvPr>
          <p:cNvSpPr txBox="1"/>
          <p:nvPr/>
        </p:nvSpPr>
        <p:spPr>
          <a:xfrm>
            <a:off x="5432668" y="3279064"/>
            <a:ext cx="1229824" cy="1200329"/>
          </a:xfrm>
          <a:prstGeom prst="rect">
            <a:avLst/>
          </a:prstGeom>
          <a:noFill/>
        </p:spPr>
        <p:txBody>
          <a:bodyPr wrap="none" rtlCol="0">
            <a:spAutoFit/>
          </a:bodyPr>
          <a:lstStyle/>
          <a:p>
            <a:r>
              <a:rPr lang="en-GB" dirty="0"/>
              <a:t>L</a:t>
            </a:r>
            <a:r>
              <a:rPr lang="en-DE" dirty="0"/>
              <a:t>inear</a:t>
            </a:r>
          </a:p>
          <a:p>
            <a:r>
              <a:rPr lang="en-GB" dirty="0"/>
              <a:t>G</a:t>
            </a:r>
            <a:r>
              <a:rPr lang="en-DE" dirty="0"/>
              <a:t>aussian</a:t>
            </a:r>
          </a:p>
          <a:p>
            <a:r>
              <a:rPr lang="en-DE" dirty="0"/>
              <a:t>Sinusoidal</a:t>
            </a:r>
          </a:p>
          <a:p>
            <a:r>
              <a:rPr lang="en-DE" dirty="0"/>
              <a:t>Wave</a:t>
            </a:r>
          </a:p>
        </p:txBody>
      </p:sp>
      <p:cxnSp>
        <p:nvCxnSpPr>
          <p:cNvPr id="16" name="Straight Arrow Connector 15">
            <a:extLst>
              <a:ext uri="{FF2B5EF4-FFF2-40B4-BE49-F238E27FC236}">
                <a16:creationId xmlns:a16="http://schemas.microsoft.com/office/drawing/2014/main" id="{283145E0-C010-C7FC-38E8-FE4A1688CF5B}"/>
              </a:ext>
            </a:extLst>
          </p:cNvPr>
          <p:cNvCxnSpPr/>
          <p:nvPr/>
        </p:nvCxnSpPr>
        <p:spPr>
          <a:xfrm>
            <a:off x="5301223" y="3105339"/>
            <a:ext cx="0" cy="15300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513EE9E-315D-83BA-748B-17D7DF835D6C}"/>
              </a:ext>
            </a:extLst>
          </p:cNvPr>
          <p:cNvSpPr txBox="1"/>
          <p:nvPr/>
        </p:nvSpPr>
        <p:spPr>
          <a:xfrm>
            <a:off x="8238653" y="3640424"/>
            <a:ext cx="2949525" cy="369332"/>
          </a:xfrm>
          <a:prstGeom prst="rect">
            <a:avLst/>
          </a:prstGeom>
          <a:noFill/>
        </p:spPr>
        <p:txBody>
          <a:bodyPr wrap="none" rtlCol="0">
            <a:spAutoFit/>
          </a:bodyPr>
          <a:lstStyle/>
          <a:p>
            <a:r>
              <a:rPr lang="en-GB" dirty="0"/>
              <a:t>G</a:t>
            </a:r>
            <a:r>
              <a:rPr lang="en-DE" dirty="0"/>
              <a:t>lobal (all forms combined)</a:t>
            </a:r>
          </a:p>
        </p:txBody>
      </p:sp>
      <p:cxnSp>
        <p:nvCxnSpPr>
          <p:cNvPr id="19" name="Straight Arrow Connector 18">
            <a:extLst>
              <a:ext uri="{FF2B5EF4-FFF2-40B4-BE49-F238E27FC236}">
                <a16:creationId xmlns:a16="http://schemas.microsoft.com/office/drawing/2014/main" id="{3E958B07-F5E9-0ACB-CC69-EB07D99C395B}"/>
              </a:ext>
            </a:extLst>
          </p:cNvPr>
          <p:cNvCxnSpPr/>
          <p:nvPr/>
        </p:nvCxnSpPr>
        <p:spPr>
          <a:xfrm flipV="1">
            <a:off x="9515192" y="3069125"/>
            <a:ext cx="0" cy="3598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04155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5668C-0088-8739-BF52-BB4E09BDB126}"/>
              </a:ext>
            </a:extLst>
          </p:cNvPr>
          <p:cNvSpPr>
            <a:spLocks noGrp="1"/>
          </p:cNvSpPr>
          <p:nvPr>
            <p:ph type="title"/>
          </p:nvPr>
        </p:nvSpPr>
        <p:spPr/>
        <p:txBody>
          <a:bodyPr>
            <a:normAutofit/>
          </a:bodyPr>
          <a:lstStyle/>
          <a:p>
            <a:r>
              <a:rPr lang="en-DE" sz="2400" dirty="0"/>
              <a:t>Correlation (spearman) of summary statistics (mean,min,max,median, slope, range, variance) with realisation of individual plasticity scores </a:t>
            </a:r>
          </a:p>
        </p:txBody>
      </p:sp>
      <p:pic>
        <p:nvPicPr>
          <p:cNvPr id="5" name="Content Placeholder 4">
            <a:extLst>
              <a:ext uri="{FF2B5EF4-FFF2-40B4-BE49-F238E27FC236}">
                <a16:creationId xmlns:a16="http://schemas.microsoft.com/office/drawing/2014/main" id="{1CAE3992-C3A0-523F-7B92-264BAAB93957}"/>
              </a:ext>
            </a:extLst>
          </p:cNvPr>
          <p:cNvPicPr>
            <a:picLocks noGrp="1" noChangeAspect="1"/>
          </p:cNvPicPr>
          <p:nvPr>
            <p:ph idx="1"/>
          </p:nvPr>
        </p:nvPicPr>
        <p:blipFill rotWithShape="1">
          <a:blip r:embed="rId2"/>
          <a:srcRect l="4171" t="36848" r="3769" b="37301"/>
          <a:stretch/>
        </p:blipFill>
        <p:spPr>
          <a:xfrm>
            <a:off x="0" y="1809797"/>
            <a:ext cx="5243038" cy="1177848"/>
          </a:xfrm>
          <a:prstGeom prst="rect">
            <a:avLst/>
          </a:prstGeom>
        </p:spPr>
      </p:pic>
      <p:sp>
        <p:nvSpPr>
          <p:cNvPr id="4" name="Slide Number Placeholder 3">
            <a:extLst>
              <a:ext uri="{FF2B5EF4-FFF2-40B4-BE49-F238E27FC236}">
                <a16:creationId xmlns:a16="http://schemas.microsoft.com/office/drawing/2014/main" id="{B42DC499-75A7-E844-804D-CE80DCB20734}"/>
              </a:ext>
            </a:extLst>
          </p:cNvPr>
          <p:cNvSpPr>
            <a:spLocks noGrp="1"/>
          </p:cNvSpPr>
          <p:nvPr>
            <p:ph type="sldNum" sz="quarter" idx="12"/>
          </p:nvPr>
        </p:nvSpPr>
        <p:spPr/>
        <p:txBody>
          <a:bodyPr/>
          <a:lstStyle/>
          <a:p>
            <a:fld id="{3F6C359D-CFAE-9B41-B51B-43E777F3E1C6}" type="slidenum">
              <a:rPr lang="en-DE" smtClean="0"/>
              <a:t>48</a:t>
            </a:fld>
            <a:endParaRPr lang="en-DE"/>
          </a:p>
        </p:txBody>
      </p:sp>
      <p:pic>
        <p:nvPicPr>
          <p:cNvPr id="6" name="Picture 5">
            <a:extLst>
              <a:ext uri="{FF2B5EF4-FFF2-40B4-BE49-F238E27FC236}">
                <a16:creationId xmlns:a16="http://schemas.microsoft.com/office/drawing/2014/main" id="{8C2F77CC-1B8A-FE41-8C3E-616439B2329B}"/>
              </a:ext>
            </a:extLst>
          </p:cNvPr>
          <p:cNvPicPr>
            <a:picLocks noChangeAspect="1"/>
          </p:cNvPicPr>
          <p:nvPr/>
        </p:nvPicPr>
        <p:blipFill rotWithShape="1">
          <a:blip r:embed="rId3"/>
          <a:srcRect l="2669" t="37515" r="2863" b="37150"/>
          <a:stretch/>
        </p:blipFill>
        <p:spPr>
          <a:xfrm>
            <a:off x="0" y="3039702"/>
            <a:ext cx="5243039" cy="1124894"/>
          </a:xfrm>
          <a:prstGeom prst="rect">
            <a:avLst/>
          </a:prstGeom>
        </p:spPr>
      </p:pic>
      <p:pic>
        <p:nvPicPr>
          <p:cNvPr id="7" name="Picture 6">
            <a:extLst>
              <a:ext uri="{FF2B5EF4-FFF2-40B4-BE49-F238E27FC236}">
                <a16:creationId xmlns:a16="http://schemas.microsoft.com/office/drawing/2014/main" id="{69A8F978-38AF-F8A1-BCBA-FAF2E2ED1B06}"/>
              </a:ext>
            </a:extLst>
          </p:cNvPr>
          <p:cNvPicPr>
            <a:picLocks noChangeAspect="1"/>
          </p:cNvPicPr>
          <p:nvPr/>
        </p:nvPicPr>
        <p:blipFill rotWithShape="1">
          <a:blip r:embed="rId4"/>
          <a:srcRect l="2903" t="37515" r="2864" b="36859"/>
          <a:stretch/>
        </p:blipFill>
        <p:spPr>
          <a:xfrm>
            <a:off x="0" y="4247522"/>
            <a:ext cx="5243038" cy="1140637"/>
          </a:xfrm>
          <a:prstGeom prst="rect">
            <a:avLst/>
          </a:prstGeom>
        </p:spPr>
      </p:pic>
      <p:pic>
        <p:nvPicPr>
          <p:cNvPr id="8" name="Picture 7">
            <a:extLst>
              <a:ext uri="{FF2B5EF4-FFF2-40B4-BE49-F238E27FC236}">
                <a16:creationId xmlns:a16="http://schemas.microsoft.com/office/drawing/2014/main" id="{AECB3416-02A4-1B00-5447-8BC67A9F7C64}"/>
              </a:ext>
            </a:extLst>
          </p:cNvPr>
          <p:cNvPicPr>
            <a:picLocks noChangeAspect="1"/>
          </p:cNvPicPr>
          <p:nvPr/>
        </p:nvPicPr>
        <p:blipFill rotWithShape="1">
          <a:blip r:embed="rId5"/>
          <a:srcRect l="2786" t="37078" r="2747" b="37005"/>
          <a:stretch/>
        </p:blipFill>
        <p:spPr>
          <a:xfrm>
            <a:off x="0" y="5388159"/>
            <a:ext cx="5243038" cy="1150753"/>
          </a:xfrm>
          <a:prstGeom prst="rect">
            <a:avLst/>
          </a:prstGeom>
        </p:spPr>
      </p:pic>
      <p:sp>
        <p:nvSpPr>
          <p:cNvPr id="11" name="TextBox 10">
            <a:extLst>
              <a:ext uri="{FF2B5EF4-FFF2-40B4-BE49-F238E27FC236}">
                <a16:creationId xmlns:a16="http://schemas.microsoft.com/office/drawing/2014/main" id="{CF028E7A-17FE-F577-92BD-4FA825BFF0EB}"/>
              </a:ext>
            </a:extLst>
          </p:cNvPr>
          <p:cNvSpPr txBox="1"/>
          <p:nvPr/>
        </p:nvSpPr>
        <p:spPr>
          <a:xfrm>
            <a:off x="5352484" y="3617511"/>
            <a:ext cx="1487031" cy="1200329"/>
          </a:xfrm>
          <a:prstGeom prst="rect">
            <a:avLst/>
          </a:prstGeom>
          <a:noFill/>
        </p:spPr>
        <p:txBody>
          <a:bodyPr wrap="square">
            <a:spAutoFit/>
          </a:bodyPr>
          <a:lstStyle/>
          <a:p>
            <a:r>
              <a:rPr lang="en-GB" dirty="0"/>
              <a:t>L</a:t>
            </a:r>
            <a:r>
              <a:rPr lang="en-DE" dirty="0"/>
              <a:t>inear</a:t>
            </a:r>
          </a:p>
          <a:p>
            <a:r>
              <a:rPr lang="en-GB" dirty="0"/>
              <a:t>G</a:t>
            </a:r>
            <a:r>
              <a:rPr lang="en-DE" dirty="0"/>
              <a:t>aussian</a:t>
            </a:r>
          </a:p>
          <a:p>
            <a:r>
              <a:rPr lang="en-DE" dirty="0"/>
              <a:t>Sinusoidal</a:t>
            </a:r>
          </a:p>
          <a:p>
            <a:r>
              <a:rPr lang="en-DE" dirty="0"/>
              <a:t>Wave</a:t>
            </a:r>
          </a:p>
        </p:txBody>
      </p:sp>
      <p:cxnSp>
        <p:nvCxnSpPr>
          <p:cNvPr id="12" name="Straight Arrow Connector 11">
            <a:extLst>
              <a:ext uri="{FF2B5EF4-FFF2-40B4-BE49-F238E27FC236}">
                <a16:creationId xmlns:a16="http://schemas.microsoft.com/office/drawing/2014/main" id="{15147F64-42B6-5A8C-5C59-DE9AB3C206D4}"/>
              </a:ext>
            </a:extLst>
          </p:cNvPr>
          <p:cNvCxnSpPr/>
          <p:nvPr/>
        </p:nvCxnSpPr>
        <p:spPr>
          <a:xfrm>
            <a:off x="5352484" y="3429000"/>
            <a:ext cx="0" cy="15300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FD5CE759-6FB6-92B1-0DCB-614B4262F6DA}"/>
              </a:ext>
            </a:extLst>
          </p:cNvPr>
          <p:cNvPicPr>
            <a:picLocks noChangeAspect="1"/>
          </p:cNvPicPr>
          <p:nvPr/>
        </p:nvPicPr>
        <p:blipFill rotWithShape="1">
          <a:blip r:embed="rId6"/>
          <a:srcRect l="2669" t="36836" r="2398" b="36836"/>
          <a:stretch/>
        </p:blipFill>
        <p:spPr>
          <a:xfrm>
            <a:off x="6217349" y="1809797"/>
            <a:ext cx="5974651" cy="1325563"/>
          </a:xfrm>
          <a:prstGeom prst="rect">
            <a:avLst/>
          </a:prstGeom>
        </p:spPr>
      </p:pic>
      <p:sp>
        <p:nvSpPr>
          <p:cNvPr id="17" name="TextBox 16">
            <a:extLst>
              <a:ext uri="{FF2B5EF4-FFF2-40B4-BE49-F238E27FC236}">
                <a16:creationId xmlns:a16="http://schemas.microsoft.com/office/drawing/2014/main" id="{6F6AA41B-4F3F-6282-97C7-C767CABE3690}"/>
              </a:ext>
            </a:extLst>
          </p:cNvPr>
          <p:cNvSpPr txBox="1"/>
          <p:nvPr/>
        </p:nvSpPr>
        <p:spPr>
          <a:xfrm>
            <a:off x="7620755" y="3787820"/>
            <a:ext cx="6097508" cy="369332"/>
          </a:xfrm>
          <a:prstGeom prst="rect">
            <a:avLst/>
          </a:prstGeom>
          <a:noFill/>
        </p:spPr>
        <p:txBody>
          <a:bodyPr wrap="square">
            <a:spAutoFit/>
          </a:bodyPr>
          <a:lstStyle/>
          <a:p>
            <a:r>
              <a:rPr lang="en-GB" dirty="0"/>
              <a:t>G</a:t>
            </a:r>
            <a:r>
              <a:rPr lang="en-DE" dirty="0"/>
              <a:t>lobal (all forms combined)</a:t>
            </a:r>
          </a:p>
        </p:txBody>
      </p:sp>
      <p:cxnSp>
        <p:nvCxnSpPr>
          <p:cNvPr id="18" name="Straight Arrow Connector 17">
            <a:extLst>
              <a:ext uri="{FF2B5EF4-FFF2-40B4-BE49-F238E27FC236}">
                <a16:creationId xmlns:a16="http://schemas.microsoft.com/office/drawing/2014/main" id="{1F44A06E-301D-E2C7-FCC1-DA4BEC784EFD}"/>
              </a:ext>
            </a:extLst>
          </p:cNvPr>
          <p:cNvCxnSpPr/>
          <p:nvPr/>
        </p:nvCxnSpPr>
        <p:spPr>
          <a:xfrm flipV="1">
            <a:off x="9162106" y="3322622"/>
            <a:ext cx="0" cy="3598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16212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B1C91-61EB-0936-B09F-C2C4E30359BF}"/>
              </a:ext>
            </a:extLst>
          </p:cNvPr>
          <p:cNvSpPr>
            <a:spLocks noGrp="1"/>
          </p:cNvSpPr>
          <p:nvPr>
            <p:ph type="title"/>
          </p:nvPr>
        </p:nvSpPr>
        <p:spPr/>
        <p:txBody>
          <a:bodyPr>
            <a:normAutofit/>
          </a:bodyPr>
          <a:lstStyle/>
          <a:p>
            <a:r>
              <a:rPr lang="en-DE" sz="2400" dirty="0"/>
              <a:t>Correlation (kendall) of summary statistics (mean,min,max,median, slope, range, variance) with realisation of individual plasticity scores </a:t>
            </a:r>
          </a:p>
        </p:txBody>
      </p:sp>
      <p:pic>
        <p:nvPicPr>
          <p:cNvPr id="5" name="Content Placeholder 4">
            <a:extLst>
              <a:ext uri="{FF2B5EF4-FFF2-40B4-BE49-F238E27FC236}">
                <a16:creationId xmlns:a16="http://schemas.microsoft.com/office/drawing/2014/main" id="{F5D42882-C127-6FB2-38FA-ACD341749255}"/>
              </a:ext>
            </a:extLst>
          </p:cNvPr>
          <p:cNvPicPr>
            <a:picLocks noGrp="1" noChangeAspect="1"/>
          </p:cNvPicPr>
          <p:nvPr>
            <p:ph idx="1"/>
          </p:nvPr>
        </p:nvPicPr>
        <p:blipFill rotWithShape="1">
          <a:blip r:embed="rId2"/>
          <a:srcRect l="3672" t="36848" r="3769" b="36676"/>
          <a:stretch/>
        </p:blipFill>
        <p:spPr>
          <a:xfrm>
            <a:off x="0" y="1781268"/>
            <a:ext cx="5350988" cy="1224481"/>
          </a:xfrm>
          <a:prstGeom prst="rect">
            <a:avLst/>
          </a:prstGeom>
        </p:spPr>
      </p:pic>
      <p:sp>
        <p:nvSpPr>
          <p:cNvPr id="4" name="Slide Number Placeholder 3">
            <a:extLst>
              <a:ext uri="{FF2B5EF4-FFF2-40B4-BE49-F238E27FC236}">
                <a16:creationId xmlns:a16="http://schemas.microsoft.com/office/drawing/2014/main" id="{DBA91D03-A087-5250-6FCA-44326B515F43}"/>
              </a:ext>
            </a:extLst>
          </p:cNvPr>
          <p:cNvSpPr>
            <a:spLocks noGrp="1"/>
          </p:cNvSpPr>
          <p:nvPr>
            <p:ph type="sldNum" sz="quarter" idx="12"/>
          </p:nvPr>
        </p:nvSpPr>
        <p:spPr/>
        <p:txBody>
          <a:bodyPr/>
          <a:lstStyle/>
          <a:p>
            <a:fld id="{3F6C359D-CFAE-9B41-B51B-43E777F3E1C6}" type="slidenum">
              <a:rPr lang="en-DE" smtClean="0"/>
              <a:t>49</a:t>
            </a:fld>
            <a:endParaRPr lang="en-DE"/>
          </a:p>
        </p:txBody>
      </p:sp>
      <p:pic>
        <p:nvPicPr>
          <p:cNvPr id="6" name="Picture 5">
            <a:extLst>
              <a:ext uri="{FF2B5EF4-FFF2-40B4-BE49-F238E27FC236}">
                <a16:creationId xmlns:a16="http://schemas.microsoft.com/office/drawing/2014/main" id="{02B1BA16-ADD1-01D1-D9C7-AB5740C4FB19}"/>
              </a:ext>
            </a:extLst>
          </p:cNvPr>
          <p:cNvPicPr>
            <a:picLocks noChangeAspect="1"/>
          </p:cNvPicPr>
          <p:nvPr/>
        </p:nvPicPr>
        <p:blipFill rotWithShape="1">
          <a:blip r:embed="rId3"/>
          <a:srcRect l="2669" t="37369" r="2980" b="37150"/>
          <a:stretch/>
        </p:blipFill>
        <p:spPr>
          <a:xfrm>
            <a:off x="0" y="3005749"/>
            <a:ext cx="5332371" cy="1152055"/>
          </a:xfrm>
          <a:prstGeom prst="rect">
            <a:avLst/>
          </a:prstGeom>
        </p:spPr>
      </p:pic>
      <p:pic>
        <p:nvPicPr>
          <p:cNvPr id="7" name="Picture 6">
            <a:extLst>
              <a:ext uri="{FF2B5EF4-FFF2-40B4-BE49-F238E27FC236}">
                <a16:creationId xmlns:a16="http://schemas.microsoft.com/office/drawing/2014/main" id="{D00F4957-564E-FCAA-A8F6-F3AA1305E2A1}"/>
              </a:ext>
            </a:extLst>
          </p:cNvPr>
          <p:cNvPicPr>
            <a:picLocks noChangeAspect="1"/>
          </p:cNvPicPr>
          <p:nvPr/>
        </p:nvPicPr>
        <p:blipFill rotWithShape="1">
          <a:blip r:embed="rId4"/>
          <a:srcRect l="3018" t="37660" r="3097" b="37297"/>
          <a:stretch/>
        </p:blipFill>
        <p:spPr>
          <a:xfrm>
            <a:off x="1" y="4240387"/>
            <a:ext cx="5350988" cy="1141898"/>
          </a:xfrm>
          <a:prstGeom prst="rect">
            <a:avLst/>
          </a:prstGeom>
        </p:spPr>
      </p:pic>
      <p:pic>
        <p:nvPicPr>
          <p:cNvPr id="8" name="Picture 7">
            <a:extLst>
              <a:ext uri="{FF2B5EF4-FFF2-40B4-BE49-F238E27FC236}">
                <a16:creationId xmlns:a16="http://schemas.microsoft.com/office/drawing/2014/main" id="{D8E09098-CF85-A75A-5792-868E998D8C25}"/>
              </a:ext>
            </a:extLst>
          </p:cNvPr>
          <p:cNvPicPr>
            <a:picLocks noChangeAspect="1"/>
          </p:cNvPicPr>
          <p:nvPr/>
        </p:nvPicPr>
        <p:blipFill rotWithShape="1">
          <a:blip r:embed="rId5"/>
          <a:srcRect l="2778" t="37114" r="2731" b="38279"/>
          <a:stretch/>
        </p:blipFill>
        <p:spPr>
          <a:xfrm>
            <a:off x="0" y="5466799"/>
            <a:ext cx="5332371" cy="1104374"/>
          </a:xfrm>
          <a:prstGeom prst="rect">
            <a:avLst/>
          </a:prstGeom>
        </p:spPr>
      </p:pic>
      <p:sp>
        <p:nvSpPr>
          <p:cNvPr id="10" name="TextBox 9">
            <a:extLst>
              <a:ext uri="{FF2B5EF4-FFF2-40B4-BE49-F238E27FC236}">
                <a16:creationId xmlns:a16="http://schemas.microsoft.com/office/drawing/2014/main" id="{5A4E1496-08DD-F93F-093C-4C3A402C51EF}"/>
              </a:ext>
            </a:extLst>
          </p:cNvPr>
          <p:cNvSpPr txBox="1"/>
          <p:nvPr/>
        </p:nvSpPr>
        <p:spPr>
          <a:xfrm>
            <a:off x="5508402" y="3581776"/>
            <a:ext cx="1351229" cy="1200329"/>
          </a:xfrm>
          <a:prstGeom prst="rect">
            <a:avLst/>
          </a:prstGeom>
          <a:noFill/>
        </p:spPr>
        <p:txBody>
          <a:bodyPr wrap="square">
            <a:spAutoFit/>
          </a:bodyPr>
          <a:lstStyle/>
          <a:p>
            <a:r>
              <a:rPr lang="en-GB" dirty="0"/>
              <a:t>L</a:t>
            </a:r>
            <a:r>
              <a:rPr lang="en-DE" dirty="0"/>
              <a:t>inear</a:t>
            </a:r>
          </a:p>
          <a:p>
            <a:r>
              <a:rPr lang="en-GB" dirty="0"/>
              <a:t>G</a:t>
            </a:r>
            <a:r>
              <a:rPr lang="en-DE" dirty="0"/>
              <a:t>aussian</a:t>
            </a:r>
          </a:p>
          <a:p>
            <a:r>
              <a:rPr lang="en-DE" dirty="0"/>
              <a:t>Sinusoidal</a:t>
            </a:r>
          </a:p>
          <a:p>
            <a:r>
              <a:rPr lang="en-DE" dirty="0"/>
              <a:t>Wave</a:t>
            </a:r>
          </a:p>
        </p:txBody>
      </p:sp>
      <p:cxnSp>
        <p:nvCxnSpPr>
          <p:cNvPr id="11" name="Straight Arrow Connector 10">
            <a:extLst>
              <a:ext uri="{FF2B5EF4-FFF2-40B4-BE49-F238E27FC236}">
                <a16:creationId xmlns:a16="http://schemas.microsoft.com/office/drawing/2014/main" id="{F1C9C60D-DFB6-AEF0-30FC-C9E235EB55D1}"/>
              </a:ext>
            </a:extLst>
          </p:cNvPr>
          <p:cNvCxnSpPr/>
          <p:nvPr/>
        </p:nvCxnSpPr>
        <p:spPr>
          <a:xfrm>
            <a:off x="5508402" y="3429000"/>
            <a:ext cx="0" cy="15300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05C3AABF-9B6D-BDB5-CA18-9C01790645BC}"/>
              </a:ext>
            </a:extLst>
          </p:cNvPr>
          <p:cNvPicPr>
            <a:picLocks noChangeAspect="1"/>
          </p:cNvPicPr>
          <p:nvPr/>
        </p:nvPicPr>
        <p:blipFill rotWithShape="1">
          <a:blip r:embed="rId6"/>
          <a:srcRect l="2669" t="36951" r="2863" b="36951"/>
          <a:stretch/>
        </p:blipFill>
        <p:spPr>
          <a:xfrm>
            <a:off x="5761072" y="1781268"/>
            <a:ext cx="6430928" cy="1421334"/>
          </a:xfrm>
          <a:prstGeom prst="rect">
            <a:avLst/>
          </a:prstGeom>
        </p:spPr>
      </p:pic>
      <p:sp>
        <p:nvSpPr>
          <p:cNvPr id="14" name="TextBox 13">
            <a:extLst>
              <a:ext uri="{FF2B5EF4-FFF2-40B4-BE49-F238E27FC236}">
                <a16:creationId xmlns:a16="http://schemas.microsoft.com/office/drawing/2014/main" id="{A118B383-9752-305B-A07E-C4C4A781CCA6}"/>
              </a:ext>
            </a:extLst>
          </p:cNvPr>
          <p:cNvSpPr txBox="1"/>
          <p:nvPr/>
        </p:nvSpPr>
        <p:spPr>
          <a:xfrm>
            <a:off x="7457792" y="3581776"/>
            <a:ext cx="6097508" cy="369332"/>
          </a:xfrm>
          <a:prstGeom prst="rect">
            <a:avLst/>
          </a:prstGeom>
          <a:noFill/>
        </p:spPr>
        <p:txBody>
          <a:bodyPr wrap="square">
            <a:spAutoFit/>
          </a:bodyPr>
          <a:lstStyle/>
          <a:p>
            <a:r>
              <a:rPr lang="en-GB" dirty="0"/>
              <a:t>G</a:t>
            </a:r>
            <a:r>
              <a:rPr lang="en-DE" dirty="0"/>
              <a:t>lobal (all forms combined)</a:t>
            </a:r>
          </a:p>
        </p:txBody>
      </p:sp>
      <p:cxnSp>
        <p:nvCxnSpPr>
          <p:cNvPr id="15" name="Straight Arrow Connector 14">
            <a:extLst>
              <a:ext uri="{FF2B5EF4-FFF2-40B4-BE49-F238E27FC236}">
                <a16:creationId xmlns:a16="http://schemas.microsoft.com/office/drawing/2014/main" id="{016FF817-9150-4443-7067-19B2B1F1BE09}"/>
              </a:ext>
            </a:extLst>
          </p:cNvPr>
          <p:cNvCxnSpPr/>
          <p:nvPr/>
        </p:nvCxnSpPr>
        <p:spPr>
          <a:xfrm flipV="1">
            <a:off x="8917663" y="3249062"/>
            <a:ext cx="0" cy="3598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98634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302BC-A266-969A-131F-FB1478015322}"/>
              </a:ext>
            </a:extLst>
          </p:cNvPr>
          <p:cNvSpPr>
            <a:spLocks noGrp="1"/>
          </p:cNvSpPr>
          <p:nvPr>
            <p:ph type="title"/>
          </p:nvPr>
        </p:nvSpPr>
        <p:spPr/>
        <p:txBody>
          <a:bodyPr/>
          <a:lstStyle/>
          <a:p>
            <a:r>
              <a:rPr lang="en-DE" dirty="0"/>
              <a:t>Plasticity scores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B15F64-7530-838C-024B-1C8C4016FAC2}"/>
                  </a:ext>
                </a:extLst>
              </p:cNvPr>
              <p:cNvSpPr>
                <a:spLocks noGrp="1"/>
              </p:cNvSpPr>
              <p:nvPr>
                <p:ph idx="1"/>
              </p:nvPr>
            </p:nvSpPr>
            <p:spPr/>
            <p:txBody>
              <a:bodyPr>
                <a:normAutofit/>
              </a:bodyPr>
              <a:lstStyle/>
              <a:p>
                <a:r>
                  <a:rPr lang="en-DE" sz="2000" dirty="0"/>
                  <a:t>Reaction norms quantified via 27 nominal (i.e. comparing genotypes) plasticity scores </a:t>
                </a:r>
              </a:p>
              <a:p>
                <a:r>
                  <a:rPr lang="en-DE" sz="2000" dirty="0"/>
                  <a:t>Scores can be categorized in 3 groups based on their formulation </a:t>
                </a:r>
              </a:p>
              <a:p>
                <a:pPr lvl="1"/>
                <a:r>
                  <a:rPr lang="en-GB" sz="1600" dirty="0"/>
                  <a:t>Group 1: Variability/Dispersion Measures</a:t>
                </a:r>
              </a:p>
              <a:p>
                <a:pPr lvl="2"/>
                <a:r>
                  <a:rPr lang="en-GB" sz="1200" dirty="0"/>
                  <a:t>e.g. Coefficient of variation of traits : </a:t>
                </a:r>
                <a14:m>
                  <m:oMath xmlns:m="http://schemas.openxmlformats.org/officeDocument/2006/math">
                    <m:sSub>
                      <m:sSubPr>
                        <m:ctrlPr>
                          <a:rPr lang="en-GB" sz="1200" i="1" smtClean="0">
                            <a:latin typeface="Cambria Math" panose="02040503050406030204" pitchFamily="18" charset="0"/>
                          </a:rPr>
                        </m:ctrlPr>
                      </m:sSubPr>
                      <m:e>
                        <m:r>
                          <a:rPr lang="de-DE" sz="1200" b="0" i="1" smtClean="0">
                            <a:latin typeface="Cambria Math" panose="02040503050406030204" pitchFamily="18" charset="0"/>
                          </a:rPr>
                          <m:t>𝐶𝑉</m:t>
                        </m:r>
                      </m:e>
                      <m:sub>
                        <m:r>
                          <a:rPr lang="de-DE" sz="1200" b="0" i="1" smtClean="0">
                            <a:latin typeface="Cambria Math" panose="02040503050406030204" pitchFamily="18" charset="0"/>
                          </a:rPr>
                          <m:t>𝑇</m:t>
                        </m:r>
                      </m:sub>
                    </m:sSub>
                    <m:r>
                      <a:rPr lang="de-DE" sz="1200" b="0" i="1" smtClean="0">
                        <a:latin typeface="Cambria Math" panose="02040503050406030204" pitchFamily="18" charset="0"/>
                      </a:rPr>
                      <m:t>=</m:t>
                    </m:r>
                    <m:f>
                      <m:fPr>
                        <m:ctrlPr>
                          <a:rPr lang="de-DE" sz="1200" b="0" i="1" smtClean="0">
                            <a:latin typeface="Cambria Math" panose="02040503050406030204" pitchFamily="18" charset="0"/>
                          </a:rPr>
                        </m:ctrlPr>
                      </m:fPr>
                      <m:num>
                        <m:sSub>
                          <m:sSubPr>
                            <m:ctrlPr>
                              <a:rPr lang="de-DE" sz="1200" b="0" i="1" smtClean="0">
                                <a:latin typeface="Cambria Math" panose="02040503050406030204" pitchFamily="18" charset="0"/>
                              </a:rPr>
                            </m:ctrlPr>
                          </m:sSubPr>
                          <m:e>
                            <m:r>
                              <a:rPr lang="de-DE" sz="1200" b="0" i="1" smtClean="0">
                                <a:latin typeface="Cambria Math" panose="02040503050406030204" pitchFamily="18" charset="0"/>
                                <a:ea typeface="Cambria Math" panose="02040503050406030204" pitchFamily="18" charset="0"/>
                              </a:rPr>
                              <m:t>𝜎</m:t>
                            </m:r>
                          </m:e>
                          <m:sub>
                            <m:r>
                              <a:rPr lang="de-DE" sz="1200" b="0" i="1" smtClean="0">
                                <a:latin typeface="Cambria Math" panose="02040503050406030204" pitchFamily="18" charset="0"/>
                              </a:rPr>
                              <m:t>𝑇</m:t>
                            </m:r>
                          </m:sub>
                        </m:sSub>
                      </m:num>
                      <m:den>
                        <m:sSub>
                          <m:sSubPr>
                            <m:ctrlPr>
                              <a:rPr lang="de-DE" sz="1200" b="0" i="1" smtClean="0">
                                <a:latin typeface="Cambria Math" panose="02040503050406030204" pitchFamily="18" charset="0"/>
                              </a:rPr>
                            </m:ctrlPr>
                          </m:sSubPr>
                          <m:e>
                            <m:r>
                              <a:rPr lang="de-DE" sz="1200" b="0" i="1" smtClean="0">
                                <a:latin typeface="Cambria Math" panose="02040503050406030204" pitchFamily="18" charset="0"/>
                                <a:ea typeface="Cambria Math" panose="02040503050406030204" pitchFamily="18" charset="0"/>
                              </a:rPr>
                              <m:t>𝜇</m:t>
                            </m:r>
                          </m:e>
                          <m:sub>
                            <m:r>
                              <a:rPr lang="de-DE" sz="1200" b="0" i="1" smtClean="0">
                                <a:latin typeface="Cambria Math" panose="02040503050406030204" pitchFamily="18" charset="0"/>
                              </a:rPr>
                              <m:t>𝑇</m:t>
                            </m:r>
                          </m:sub>
                        </m:sSub>
                      </m:den>
                    </m:f>
                  </m:oMath>
                </a14:m>
                <a:r>
                  <a:rPr lang="en-DE" sz="1200" dirty="0">
                    <a:sym typeface="Wingdings" pitchFamily="2" charset="2"/>
                  </a:rPr>
                  <a:t>      </a:t>
                </a:r>
                <a:r>
                  <a:rPr lang="en-GB" sz="1200" dirty="0">
                    <a:sym typeface="Wingdings" pitchFamily="2" charset="2"/>
                  </a:rPr>
                  <a:t>relative variability of trait values</a:t>
                </a:r>
              </a:p>
              <a:p>
                <a:pPr lvl="2"/>
                <a:endParaRPr lang="en-DE" sz="1200" dirty="0"/>
              </a:p>
              <a:p>
                <a:pPr lvl="1"/>
                <a:r>
                  <a:rPr lang="en-GB" sz="1600" dirty="0"/>
                  <a:t>Group 2: Slope/Gradient and Change Measures</a:t>
                </a:r>
              </a:p>
              <a:p>
                <a:pPr lvl="2"/>
                <a:r>
                  <a:rPr lang="en-GB" sz="1200" dirty="0"/>
                  <a:t>e.g.  Reaction norm slope (linear) : </a:t>
                </a:r>
                <a14:m>
                  <m:oMath xmlns:m="http://schemas.openxmlformats.org/officeDocument/2006/math">
                    <m:r>
                      <a:rPr lang="de-DE" sz="1200" b="0" i="1" smtClean="0">
                        <a:latin typeface="Cambria Math" panose="02040503050406030204" pitchFamily="18" charset="0"/>
                      </a:rPr>
                      <m:t>𝑅𝑁</m:t>
                    </m:r>
                    <m:r>
                      <a:rPr lang="de-DE" sz="1200" b="0" i="1" smtClean="0">
                        <a:latin typeface="Cambria Math" panose="02040503050406030204" pitchFamily="18" charset="0"/>
                      </a:rPr>
                      <m:t>=ß</m:t>
                    </m:r>
                  </m:oMath>
                </a14:m>
                <a:endParaRPr lang="de-DE" sz="1200" b="0" dirty="0"/>
              </a:p>
              <a:p>
                <a:pPr lvl="2"/>
                <a:endParaRPr lang="en-DE" sz="1200" dirty="0"/>
              </a:p>
              <a:p>
                <a:pPr lvl="1"/>
                <a:r>
                  <a:rPr lang="en-GB" sz="1600" dirty="0"/>
                  <a:t>Group 3: Relative and Adjusted Means Measures</a:t>
                </a:r>
                <a:endParaRPr lang="en-DE" sz="1200" dirty="0"/>
              </a:p>
              <a:p>
                <a:pPr lvl="2"/>
                <a:r>
                  <a:rPr lang="en-GB" sz="1200" dirty="0"/>
                  <a:t>e.g. Phenotypic Plasticity Index: </a:t>
                </a:r>
                <a14:m>
                  <m:oMath xmlns:m="http://schemas.openxmlformats.org/officeDocument/2006/math">
                    <m:r>
                      <a:rPr lang="de-DE" sz="1200" b="0" i="1" smtClean="0">
                        <a:latin typeface="Cambria Math" panose="02040503050406030204" pitchFamily="18" charset="0"/>
                      </a:rPr>
                      <m:t>𝑃𝑃𝐼</m:t>
                    </m:r>
                    <m:r>
                      <a:rPr lang="de-DE" sz="1200" b="0" i="1" smtClean="0">
                        <a:latin typeface="Cambria Math" panose="02040503050406030204" pitchFamily="18" charset="0"/>
                      </a:rPr>
                      <m:t>=</m:t>
                    </m:r>
                    <m:f>
                      <m:fPr>
                        <m:ctrlPr>
                          <a:rPr lang="de-DE" sz="1200" b="0" i="1" smtClean="0">
                            <a:latin typeface="Cambria Math" panose="02040503050406030204" pitchFamily="18" charset="0"/>
                          </a:rPr>
                        </m:ctrlPr>
                      </m:fPr>
                      <m:num>
                        <m:sSub>
                          <m:sSubPr>
                            <m:ctrlPr>
                              <a:rPr lang="de-DE" sz="1200" b="0" i="1" smtClean="0">
                                <a:latin typeface="Cambria Math" panose="02040503050406030204" pitchFamily="18" charset="0"/>
                              </a:rPr>
                            </m:ctrlPr>
                          </m:sSubPr>
                          <m:e>
                            <m:r>
                              <a:rPr lang="de-DE" sz="1200" b="0" i="1" smtClean="0">
                                <a:latin typeface="Cambria Math" panose="02040503050406030204" pitchFamily="18" charset="0"/>
                              </a:rPr>
                              <m:t>𝑇</m:t>
                            </m:r>
                          </m:e>
                          <m:sub>
                            <m:r>
                              <a:rPr lang="de-DE" sz="1200" b="0" i="1" smtClean="0">
                                <a:latin typeface="Cambria Math" panose="02040503050406030204" pitchFamily="18" charset="0"/>
                              </a:rPr>
                              <m:t>𝑚𝑎𝑥</m:t>
                            </m:r>
                          </m:sub>
                        </m:sSub>
                        <m:r>
                          <a:rPr lang="de-DE" sz="1200" b="0" i="1" smtClean="0">
                            <a:latin typeface="Cambria Math" panose="02040503050406030204" pitchFamily="18" charset="0"/>
                          </a:rPr>
                          <m:t>− </m:t>
                        </m:r>
                        <m:sSub>
                          <m:sSubPr>
                            <m:ctrlPr>
                              <a:rPr lang="de-DE" sz="1200" b="0" i="1" smtClean="0">
                                <a:latin typeface="Cambria Math" panose="02040503050406030204" pitchFamily="18" charset="0"/>
                              </a:rPr>
                            </m:ctrlPr>
                          </m:sSubPr>
                          <m:e>
                            <m:r>
                              <a:rPr lang="de-DE" sz="1200" b="0" i="1" smtClean="0">
                                <a:latin typeface="Cambria Math" panose="02040503050406030204" pitchFamily="18" charset="0"/>
                              </a:rPr>
                              <m:t>𝑇</m:t>
                            </m:r>
                          </m:e>
                          <m:sub>
                            <m:r>
                              <a:rPr lang="de-DE" sz="1200" b="0" i="1" smtClean="0">
                                <a:latin typeface="Cambria Math" panose="02040503050406030204" pitchFamily="18" charset="0"/>
                              </a:rPr>
                              <m:t>𝑚𝑖𝑛</m:t>
                            </m:r>
                          </m:sub>
                        </m:sSub>
                      </m:num>
                      <m:den>
                        <m:sSub>
                          <m:sSubPr>
                            <m:ctrlPr>
                              <a:rPr lang="de-DE" sz="1200" b="0" i="1" smtClean="0">
                                <a:latin typeface="Cambria Math" panose="02040503050406030204" pitchFamily="18" charset="0"/>
                              </a:rPr>
                            </m:ctrlPr>
                          </m:sSubPr>
                          <m:e>
                            <m:r>
                              <a:rPr lang="de-DE" sz="1200" b="0" i="1" smtClean="0">
                                <a:latin typeface="Cambria Math" panose="02040503050406030204" pitchFamily="18" charset="0"/>
                              </a:rPr>
                              <m:t>𝑇</m:t>
                            </m:r>
                          </m:e>
                          <m:sub>
                            <m:r>
                              <a:rPr lang="de-DE" sz="1200" b="0" i="1" smtClean="0">
                                <a:latin typeface="Cambria Math" panose="02040503050406030204" pitchFamily="18" charset="0"/>
                              </a:rPr>
                              <m:t>𝑚𝑎𝑥</m:t>
                            </m:r>
                          </m:sub>
                        </m:sSub>
                      </m:den>
                    </m:f>
                  </m:oMath>
                </a14:m>
                <a:endParaRPr lang="en-GB" sz="1200" dirty="0"/>
              </a:p>
            </p:txBody>
          </p:sp>
        </mc:Choice>
        <mc:Fallback xmlns="">
          <p:sp>
            <p:nvSpPr>
              <p:cNvPr id="3" name="Content Placeholder 2">
                <a:extLst>
                  <a:ext uri="{FF2B5EF4-FFF2-40B4-BE49-F238E27FC236}">
                    <a16:creationId xmlns:a16="http://schemas.microsoft.com/office/drawing/2014/main" id="{2EB15F64-7530-838C-024B-1C8C4016FAC2}"/>
                  </a:ext>
                </a:extLst>
              </p:cNvPr>
              <p:cNvSpPr>
                <a:spLocks noGrp="1" noRot="1" noChangeAspect="1" noMove="1" noResize="1" noEditPoints="1" noAdjustHandles="1" noChangeArrowheads="1" noChangeShapeType="1" noTextEdit="1"/>
              </p:cNvSpPr>
              <p:nvPr>
                <p:ph idx="1"/>
              </p:nvPr>
            </p:nvSpPr>
            <p:spPr>
              <a:blipFill>
                <a:blip r:embed="rId2"/>
                <a:stretch>
                  <a:fillRect l="-603" t="-1163"/>
                </a:stretch>
              </a:blipFill>
            </p:spPr>
            <p:txBody>
              <a:bodyPr/>
              <a:lstStyle/>
              <a:p>
                <a:r>
                  <a:rPr lang="en-DE">
                    <a:noFill/>
                  </a:rPr>
                  <a:t> </a:t>
                </a:r>
              </a:p>
            </p:txBody>
          </p:sp>
        </mc:Fallback>
      </mc:AlternateContent>
      <p:sp>
        <p:nvSpPr>
          <p:cNvPr id="4" name="Slide Number Placeholder 3">
            <a:extLst>
              <a:ext uri="{FF2B5EF4-FFF2-40B4-BE49-F238E27FC236}">
                <a16:creationId xmlns:a16="http://schemas.microsoft.com/office/drawing/2014/main" id="{C5B41496-BEF1-EE4B-0774-E310201825AD}"/>
              </a:ext>
            </a:extLst>
          </p:cNvPr>
          <p:cNvSpPr>
            <a:spLocks noGrp="1"/>
          </p:cNvSpPr>
          <p:nvPr>
            <p:ph type="sldNum" sz="quarter" idx="12"/>
          </p:nvPr>
        </p:nvSpPr>
        <p:spPr/>
        <p:txBody>
          <a:bodyPr/>
          <a:lstStyle/>
          <a:p>
            <a:fld id="{3F6C359D-CFAE-9B41-B51B-43E777F3E1C6}" type="slidenum">
              <a:rPr lang="en-DE" smtClean="0"/>
              <a:t>5</a:t>
            </a:fld>
            <a:endParaRPr lang="en-DE"/>
          </a:p>
        </p:txBody>
      </p:sp>
    </p:spTree>
    <p:extLst>
      <p:ext uri="{BB962C8B-B14F-4D97-AF65-F5344CB8AC3E}">
        <p14:creationId xmlns:p14="http://schemas.microsoft.com/office/powerpoint/2010/main" val="26683371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AB5D0-981E-03F8-D1C3-FF3191D74745}"/>
              </a:ext>
            </a:extLst>
          </p:cNvPr>
          <p:cNvSpPr>
            <a:spLocks noGrp="1"/>
          </p:cNvSpPr>
          <p:nvPr>
            <p:ph type="title"/>
          </p:nvPr>
        </p:nvSpPr>
        <p:spPr/>
        <p:txBody>
          <a:bodyPr>
            <a:normAutofit/>
          </a:bodyPr>
          <a:lstStyle/>
          <a:p>
            <a:r>
              <a:rPr lang="en-DE" sz="2400" dirty="0"/>
              <a:t>Correlation (dcor) of summary statistics (mean,min,max,median, slope, range, variance) with realisation of individual plasticity scores </a:t>
            </a:r>
          </a:p>
        </p:txBody>
      </p:sp>
      <p:pic>
        <p:nvPicPr>
          <p:cNvPr id="6" name="Content Placeholder 5">
            <a:extLst>
              <a:ext uri="{FF2B5EF4-FFF2-40B4-BE49-F238E27FC236}">
                <a16:creationId xmlns:a16="http://schemas.microsoft.com/office/drawing/2014/main" id="{E434D2B8-8D2D-3B9B-1436-6D4FD61F8B2F}"/>
              </a:ext>
            </a:extLst>
          </p:cNvPr>
          <p:cNvPicPr>
            <a:picLocks noGrp="1" noChangeAspect="1"/>
          </p:cNvPicPr>
          <p:nvPr>
            <p:ph idx="1"/>
          </p:nvPr>
        </p:nvPicPr>
        <p:blipFill rotWithShape="1">
          <a:blip r:embed="rId2"/>
          <a:srcRect l="6501" t="36848" r="6445" b="36883"/>
          <a:stretch/>
        </p:blipFill>
        <p:spPr>
          <a:xfrm>
            <a:off x="0" y="1500517"/>
            <a:ext cx="5142368" cy="1241347"/>
          </a:xfrm>
          <a:prstGeom prst="rect">
            <a:avLst/>
          </a:prstGeom>
        </p:spPr>
      </p:pic>
      <p:sp>
        <p:nvSpPr>
          <p:cNvPr id="4" name="Slide Number Placeholder 3">
            <a:extLst>
              <a:ext uri="{FF2B5EF4-FFF2-40B4-BE49-F238E27FC236}">
                <a16:creationId xmlns:a16="http://schemas.microsoft.com/office/drawing/2014/main" id="{E12DA5CA-ECBE-9358-4347-DBA9CEC571A5}"/>
              </a:ext>
            </a:extLst>
          </p:cNvPr>
          <p:cNvSpPr>
            <a:spLocks noGrp="1"/>
          </p:cNvSpPr>
          <p:nvPr>
            <p:ph type="sldNum" sz="quarter" idx="12"/>
          </p:nvPr>
        </p:nvSpPr>
        <p:spPr/>
        <p:txBody>
          <a:bodyPr/>
          <a:lstStyle/>
          <a:p>
            <a:fld id="{3F6C359D-CFAE-9B41-B51B-43E777F3E1C6}" type="slidenum">
              <a:rPr lang="en-DE" smtClean="0"/>
              <a:t>50</a:t>
            </a:fld>
            <a:endParaRPr lang="en-DE"/>
          </a:p>
        </p:txBody>
      </p:sp>
      <p:pic>
        <p:nvPicPr>
          <p:cNvPr id="7" name="Picture 6">
            <a:extLst>
              <a:ext uri="{FF2B5EF4-FFF2-40B4-BE49-F238E27FC236}">
                <a16:creationId xmlns:a16="http://schemas.microsoft.com/office/drawing/2014/main" id="{ED0CA567-3F4A-BE1E-C462-988DDAE767EA}"/>
              </a:ext>
            </a:extLst>
          </p:cNvPr>
          <p:cNvPicPr>
            <a:picLocks noChangeAspect="1"/>
          </p:cNvPicPr>
          <p:nvPr/>
        </p:nvPicPr>
        <p:blipFill rotWithShape="1">
          <a:blip r:embed="rId3"/>
          <a:srcRect l="6746" t="37515" r="6824" b="38255"/>
          <a:stretch/>
        </p:blipFill>
        <p:spPr>
          <a:xfrm>
            <a:off x="0" y="2833690"/>
            <a:ext cx="5142368" cy="1153290"/>
          </a:xfrm>
          <a:prstGeom prst="rect">
            <a:avLst/>
          </a:prstGeom>
        </p:spPr>
      </p:pic>
      <p:pic>
        <p:nvPicPr>
          <p:cNvPr id="8" name="Picture 7">
            <a:extLst>
              <a:ext uri="{FF2B5EF4-FFF2-40B4-BE49-F238E27FC236}">
                <a16:creationId xmlns:a16="http://schemas.microsoft.com/office/drawing/2014/main" id="{A6802237-221B-5C95-9D3E-48185F04BBC1}"/>
              </a:ext>
            </a:extLst>
          </p:cNvPr>
          <p:cNvPicPr>
            <a:picLocks noChangeAspect="1"/>
          </p:cNvPicPr>
          <p:nvPr/>
        </p:nvPicPr>
        <p:blipFill rotWithShape="1">
          <a:blip r:embed="rId4"/>
          <a:srcRect l="6629" t="37369" r="6591" b="37150"/>
          <a:stretch/>
        </p:blipFill>
        <p:spPr>
          <a:xfrm>
            <a:off x="-1" y="4078806"/>
            <a:ext cx="5142369" cy="1207939"/>
          </a:xfrm>
          <a:prstGeom prst="rect">
            <a:avLst/>
          </a:prstGeom>
        </p:spPr>
      </p:pic>
      <p:pic>
        <p:nvPicPr>
          <p:cNvPr id="9" name="Picture 8">
            <a:extLst>
              <a:ext uri="{FF2B5EF4-FFF2-40B4-BE49-F238E27FC236}">
                <a16:creationId xmlns:a16="http://schemas.microsoft.com/office/drawing/2014/main" id="{27C34CC4-D6BE-B6CF-71D1-85D21F702DEA}"/>
              </a:ext>
            </a:extLst>
          </p:cNvPr>
          <p:cNvPicPr>
            <a:picLocks noChangeAspect="1"/>
          </p:cNvPicPr>
          <p:nvPr/>
        </p:nvPicPr>
        <p:blipFill rotWithShape="1">
          <a:blip r:embed="rId5"/>
          <a:srcRect l="6481" t="37369" r="6786" b="37150"/>
          <a:stretch/>
        </p:blipFill>
        <p:spPr>
          <a:xfrm>
            <a:off x="-1" y="5378571"/>
            <a:ext cx="5142368" cy="1222709"/>
          </a:xfrm>
          <a:prstGeom prst="rect">
            <a:avLst/>
          </a:prstGeom>
        </p:spPr>
      </p:pic>
      <p:sp>
        <p:nvSpPr>
          <p:cNvPr id="11" name="TextBox 10">
            <a:extLst>
              <a:ext uri="{FF2B5EF4-FFF2-40B4-BE49-F238E27FC236}">
                <a16:creationId xmlns:a16="http://schemas.microsoft.com/office/drawing/2014/main" id="{11C4E690-A0F0-5928-3518-BE8CBC63161D}"/>
              </a:ext>
            </a:extLst>
          </p:cNvPr>
          <p:cNvSpPr txBox="1"/>
          <p:nvPr/>
        </p:nvSpPr>
        <p:spPr>
          <a:xfrm>
            <a:off x="5309106" y="3478641"/>
            <a:ext cx="1740528" cy="1200329"/>
          </a:xfrm>
          <a:prstGeom prst="rect">
            <a:avLst/>
          </a:prstGeom>
          <a:noFill/>
        </p:spPr>
        <p:txBody>
          <a:bodyPr wrap="square">
            <a:spAutoFit/>
          </a:bodyPr>
          <a:lstStyle/>
          <a:p>
            <a:r>
              <a:rPr lang="en-GB" dirty="0"/>
              <a:t>L</a:t>
            </a:r>
            <a:r>
              <a:rPr lang="en-DE" dirty="0"/>
              <a:t>inear</a:t>
            </a:r>
          </a:p>
          <a:p>
            <a:r>
              <a:rPr lang="en-GB" dirty="0"/>
              <a:t>G</a:t>
            </a:r>
            <a:r>
              <a:rPr lang="en-DE" dirty="0"/>
              <a:t>aussian</a:t>
            </a:r>
          </a:p>
          <a:p>
            <a:r>
              <a:rPr lang="en-DE" dirty="0"/>
              <a:t>Sinusoidal</a:t>
            </a:r>
          </a:p>
          <a:p>
            <a:r>
              <a:rPr lang="en-DE" dirty="0"/>
              <a:t>Wave</a:t>
            </a:r>
          </a:p>
        </p:txBody>
      </p:sp>
      <p:cxnSp>
        <p:nvCxnSpPr>
          <p:cNvPr id="12" name="Straight Arrow Connector 11">
            <a:extLst>
              <a:ext uri="{FF2B5EF4-FFF2-40B4-BE49-F238E27FC236}">
                <a16:creationId xmlns:a16="http://schemas.microsoft.com/office/drawing/2014/main" id="{3F1F71A0-53CB-51C8-F9AC-35350A202767}"/>
              </a:ext>
            </a:extLst>
          </p:cNvPr>
          <p:cNvCxnSpPr/>
          <p:nvPr/>
        </p:nvCxnSpPr>
        <p:spPr>
          <a:xfrm>
            <a:off x="5309106" y="3388479"/>
            <a:ext cx="0" cy="15300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FEEC6115-394A-AA89-FCFB-C67F89AC7581}"/>
              </a:ext>
            </a:extLst>
          </p:cNvPr>
          <p:cNvPicPr>
            <a:picLocks noChangeAspect="1"/>
          </p:cNvPicPr>
          <p:nvPr/>
        </p:nvPicPr>
        <p:blipFill rotWithShape="1">
          <a:blip r:embed="rId6"/>
          <a:srcRect l="6514" t="37515" r="6474" b="37878"/>
          <a:stretch/>
        </p:blipFill>
        <p:spPr>
          <a:xfrm>
            <a:off x="5429062" y="1497172"/>
            <a:ext cx="6762938" cy="1530035"/>
          </a:xfrm>
          <a:prstGeom prst="rect">
            <a:avLst/>
          </a:prstGeom>
        </p:spPr>
      </p:pic>
      <p:sp>
        <p:nvSpPr>
          <p:cNvPr id="15" name="TextBox 14">
            <a:extLst>
              <a:ext uri="{FF2B5EF4-FFF2-40B4-BE49-F238E27FC236}">
                <a16:creationId xmlns:a16="http://schemas.microsoft.com/office/drawing/2014/main" id="{87FDCFC0-CB0A-F986-1446-6EC61998E38B}"/>
              </a:ext>
            </a:extLst>
          </p:cNvPr>
          <p:cNvSpPr txBox="1"/>
          <p:nvPr/>
        </p:nvSpPr>
        <p:spPr>
          <a:xfrm>
            <a:off x="7783717" y="3478641"/>
            <a:ext cx="3759448" cy="369332"/>
          </a:xfrm>
          <a:prstGeom prst="rect">
            <a:avLst/>
          </a:prstGeom>
          <a:noFill/>
        </p:spPr>
        <p:txBody>
          <a:bodyPr wrap="square">
            <a:spAutoFit/>
          </a:bodyPr>
          <a:lstStyle/>
          <a:p>
            <a:r>
              <a:rPr lang="en-GB" dirty="0"/>
              <a:t>G</a:t>
            </a:r>
            <a:r>
              <a:rPr lang="en-DE" dirty="0"/>
              <a:t>lobal (all forms combined)</a:t>
            </a:r>
          </a:p>
        </p:txBody>
      </p:sp>
      <p:cxnSp>
        <p:nvCxnSpPr>
          <p:cNvPr id="16" name="Straight Arrow Connector 15">
            <a:extLst>
              <a:ext uri="{FF2B5EF4-FFF2-40B4-BE49-F238E27FC236}">
                <a16:creationId xmlns:a16="http://schemas.microsoft.com/office/drawing/2014/main" id="{E39C955D-1798-B28A-8A4B-C0CFF4BE4A09}"/>
              </a:ext>
            </a:extLst>
          </p:cNvPr>
          <p:cNvCxnSpPr/>
          <p:nvPr/>
        </p:nvCxnSpPr>
        <p:spPr>
          <a:xfrm flipV="1">
            <a:off x="9144000" y="3118766"/>
            <a:ext cx="0" cy="3598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418119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3E418-92DD-4882-973F-56AB2F1EAAF5}"/>
              </a:ext>
            </a:extLst>
          </p:cNvPr>
          <p:cNvSpPr>
            <a:spLocks noGrp="1"/>
          </p:cNvSpPr>
          <p:nvPr>
            <p:ph type="title"/>
          </p:nvPr>
        </p:nvSpPr>
        <p:spPr/>
        <p:txBody>
          <a:bodyPr>
            <a:normAutofit/>
          </a:bodyPr>
          <a:lstStyle/>
          <a:p>
            <a:r>
              <a:rPr lang="en-DE" sz="2400" dirty="0"/>
              <a:t>Correlation (cosine) of summary statistics (mean,min,max,median, slope, range, variance) with realisation of individual plasticity scores </a:t>
            </a:r>
          </a:p>
        </p:txBody>
      </p:sp>
      <p:pic>
        <p:nvPicPr>
          <p:cNvPr id="5" name="Content Placeholder 4">
            <a:extLst>
              <a:ext uri="{FF2B5EF4-FFF2-40B4-BE49-F238E27FC236}">
                <a16:creationId xmlns:a16="http://schemas.microsoft.com/office/drawing/2014/main" id="{1F4C8C3E-A629-730A-E48A-9BF7155F2FC5}"/>
              </a:ext>
            </a:extLst>
          </p:cNvPr>
          <p:cNvPicPr>
            <a:picLocks noGrp="1" noChangeAspect="1"/>
          </p:cNvPicPr>
          <p:nvPr>
            <p:ph idx="1"/>
          </p:nvPr>
        </p:nvPicPr>
        <p:blipFill rotWithShape="1">
          <a:blip r:embed="rId2"/>
          <a:srcRect l="6659" t="36848" r="6730" b="36618"/>
          <a:stretch/>
        </p:blipFill>
        <p:spPr>
          <a:xfrm>
            <a:off x="-1" y="1586771"/>
            <a:ext cx="5753922" cy="1410207"/>
          </a:xfrm>
          <a:prstGeom prst="rect">
            <a:avLst/>
          </a:prstGeom>
        </p:spPr>
      </p:pic>
      <p:sp>
        <p:nvSpPr>
          <p:cNvPr id="4" name="Slide Number Placeholder 3">
            <a:extLst>
              <a:ext uri="{FF2B5EF4-FFF2-40B4-BE49-F238E27FC236}">
                <a16:creationId xmlns:a16="http://schemas.microsoft.com/office/drawing/2014/main" id="{958D5A71-89A5-4F7F-BFBF-89505300DD80}"/>
              </a:ext>
            </a:extLst>
          </p:cNvPr>
          <p:cNvSpPr>
            <a:spLocks noGrp="1"/>
          </p:cNvSpPr>
          <p:nvPr>
            <p:ph type="sldNum" sz="quarter" idx="12"/>
          </p:nvPr>
        </p:nvSpPr>
        <p:spPr/>
        <p:txBody>
          <a:bodyPr/>
          <a:lstStyle/>
          <a:p>
            <a:fld id="{3F6C359D-CFAE-9B41-B51B-43E777F3E1C6}" type="slidenum">
              <a:rPr lang="en-DE" smtClean="0"/>
              <a:t>51</a:t>
            </a:fld>
            <a:endParaRPr lang="en-DE"/>
          </a:p>
        </p:txBody>
      </p:sp>
      <p:pic>
        <p:nvPicPr>
          <p:cNvPr id="6" name="Picture 5">
            <a:extLst>
              <a:ext uri="{FF2B5EF4-FFF2-40B4-BE49-F238E27FC236}">
                <a16:creationId xmlns:a16="http://schemas.microsoft.com/office/drawing/2014/main" id="{091DE15C-C972-1232-AAC8-518D4B18A992}"/>
              </a:ext>
            </a:extLst>
          </p:cNvPr>
          <p:cNvPicPr>
            <a:picLocks noChangeAspect="1"/>
          </p:cNvPicPr>
          <p:nvPr/>
        </p:nvPicPr>
        <p:blipFill rotWithShape="1">
          <a:blip r:embed="rId3"/>
          <a:srcRect l="3735" t="37481" r="3785" b="37388"/>
          <a:stretch/>
        </p:blipFill>
        <p:spPr>
          <a:xfrm>
            <a:off x="-1" y="2996978"/>
            <a:ext cx="5753922" cy="1250853"/>
          </a:xfrm>
          <a:prstGeom prst="rect">
            <a:avLst/>
          </a:prstGeom>
        </p:spPr>
      </p:pic>
      <p:pic>
        <p:nvPicPr>
          <p:cNvPr id="7" name="Picture 6">
            <a:extLst>
              <a:ext uri="{FF2B5EF4-FFF2-40B4-BE49-F238E27FC236}">
                <a16:creationId xmlns:a16="http://schemas.microsoft.com/office/drawing/2014/main" id="{59987123-C584-583A-0218-E55D5A7037B3}"/>
              </a:ext>
            </a:extLst>
          </p:cNvPr>
          <p:cNvPicPr>
            <a:picLocks noChangeAspect="1"/>
          </p:cNvPicPr>
          <p:nvPr/>
        </p:nvPicPr>
        <p:blipFill rotWithShape="1">
          <a:blip r:embed="rId4"/>
          <a:srcRect l="3735" t="37481" r="3785" b="37388"/>
          <a:stretch/>
        </p:blipFill>
        <p:spPr>
          <a:xfrm>
            <a:off x="0" y="4303268"/>
            <a:ext cx="5753922" cy="1250853"/>
          </a:xfrm>
          <a:prstGeom prst="rect">
            <a:avLst/>
          </a:prstGeom>
        </p:spPr>
      </p:pic>
      <p:pic>
        <p:nvPicPr>
          <p:cNvPr id="8" name="Picture 7">
            <a:extLst>
              <a:ext uri="{FF2B5EF4-FFF2-40B4-BE49-F238E27FC236}">
                <a16:creationId xmlns:a16="http://schemas.microsoft.com/office/drawing/2014/main" id="{17A0247F-9FB9-31C2-24F4-32594D393870}"/>
              </a:ext>
            </a:extLst>
          </p:cNvPr>
          <p:cNvPicPr>
            <a:picLocks noChangeAspect="1"/>
          </p:cNvPicPr>
          <p:nvPr/>
        </p:nvPicPr>
        <p:blipFill rotWithShape="1">
          <a:blip r:embed="rId5"/>
          <a:srcRect l="6416" t="37481" r="6316" b="37388"/>
          <a:stretch/>
        </p:blipFill>
        <p:spPr>
          <a:xfrm>
            <a:off x="-1" y="5554121"/>
            <a:ext cx="5753923" cy="1325564"/>
          </a:xfrm>
          <a:prstGeom prst="rect">
            <a:avLst/>
          </a:prstGeom>
        </p:spPr>
      </p:pic>
      <p:sp>
        <p:nvSpPr>
          <p:cNvPr id="10" name="TextBox 9">
            <a:extLst>
              <a:ext uri="{FF2B5EF4-FFF2-40B4-BE49-F238E27FC236}">
                <a16:creationId xmlns:a16="http://schemas.microsoft.com/office/drawing/2014/main" id="{2FDE4D94-738D-1EA8-A726-F4934D7C4DCE}"/>
              </a:ext>
            </a:extLst>
          </p:cNvPr>
          <p:cNvSpPr txBox="1"/>
          <p:nvPr/>
        </p:nvSpPr>
        <p:spPr>
          <a:xfrm>
            <a:off x="6001473" y="3537785"/>
            <a:ext cx="1707266" cy="1200329"/>
          </a:xfrm>
          <a:prstGeom prst="rect">
            <a:avLst/>
          </a:prstGeom>
          <a:noFill/>
        </p:spPr>
        <p:txBody>
          <a:bodyPr wrap="square">
            <a:spAutoFit/>
          </a:bodyPr>
          <a:lstStyle/>
          <a:p>
            <a:r>
              <a:rPr lang="en-GB" dirty="0"/>
              <a:t>L</a:t>
            </a:r>
            <a:r>
              <a:rPr lang="en-DE" dirty="0"/>
              <a:t>inear</a:t>
            </a:r>
          </a:p>
          <a:p>
            <a:r>
              <a:rPr lang="en-GB" dirty="0"/>
              <a:t>G</a:t>
            </a:r>
            <a:r>
              <a:rPr lang="en-DE" dirty="0"/>
              <a:t>aussian</a:t>
            </a:r>
          </a:p>
          <a:p>
            <a:r>
              <a:rPr lang="en-DE" dirty="0"/>
              <a:t>Sinusoidal</a:t>
            </a:r>
          </a:p>
          <a:p>
            <a:r>
              <a:rPr lang="en-DE" dirty="0"/>
              <a:t>Wave</a:t>
            </a:r>
          </a:p>
        </p:txBody>
      </p:sp>
      <p:cxnSp>
        <p:nvCxnSpPr>
          <p:cNvPr id="11" name="Straight Arrow Connector 10">
            <a:extLst>
              <a:ext uri="{FF2B5EF4-FFF2-40B4-BE49-F238E27FC236}">
                <a16:creationId xmlns:a16="http://schemas.microsoft.com/office/drawing/2014/main" id="{38C46E87-FEA7-61FF-0088-676D554F996B}"/>
              </a:ext>
            </a:extLst>
          </p:cNvPr>
          <p:cNvCxnSpPr/>
          <p:nvPr/>
        </p:nvCxnSpPr>
        <p:spPr>
          <a:xfrm>
            <a:off x="5887840" y="3466988"/>
            <a:ext cx="0" cy="15300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9F6D41F0-AA91-2AA1-0714-48EB38DB9339}"/>
              </a:ext>
            </a:extLst>
          </p:cNvPr>
          <p:cNvPicPr>
            <a:picLocks noChangeAspect="1"/>
          </p:cNvPicPr>
          <p:nvPr/>
        </p:nvPicPr>
        <p:blipFill rotWithShape="1">
          <a:blip r:embed="rId6"/>
          <a:srcRect l="3587" t="37294" r="2444" b="37302"/>
          <a:stretch/>
        </p:blipFill>
        <p:spPr>
          <a:xfrm>
            <a:off x="5797800" y="1615733"/>
            <a:ext cx="6394200" cy="1382912"/>
          </a:xfrm>
          <a:prstGeom prst="rect">
            <a:avLst/>
          </a:prstGeom>
        </p:spPr>
      </p:pic>
      <p:sp>
        <p:nvSpPr>
          <p:cNvPr id="14" name="TextBox 13">
            <a:extLst>
              <a:ext uri="{FF2B5EF4-FFF2-40B4-BE49-F238E27FC236}">
                <a16:creationId xmlns:a16="http://schemas.microsoft.com/office/drawing/2014/main" id="{15C383E2-FD77-4A9C-1EFD-0A8A0259C619}"/>
              </a:ext>
            </a:extLst>
          </p:cNvPr>
          <p:cNvSpPr txBox="1"/>
          <p:nvPr/>
        </p:nvSpPr>
        <p:spPr>
          <a:xfrm>
            <a:off x="8096491" y="3353119"/>
            <a:ext cx="6099858" cy="369332"/>
          </a:xfrm>
          <a:prstGeom prst="rect">
            <a:avLst/>
          </a:prstGeom>
          <a:noFill/>
        </p:spPr>
        <p:txBody>
          <a:bodyPr wrap="square">
            <a:spAutoFit/>
          </a:bodyPr>
          <a:lstStyle/>
          <a:p>
            <a:r>
              <a:rPr lang="en-GB" dirty="0"/>
              <a:t>G</a:t>
            </a:r>
            <a:r>
              <a:rPr lang="en-DE" dirty="0"/>
              <a:t>lobal (all forms combined)</a:t>
            </a:r>
          </a:p>
        </p:txBody>
      </p:sp>
      <p:cxnSp>
        <p:nvCxnSpPr>
          <p:cNvPr id="15" name="Straight Arrow Connector 14">
            <a:extLst>
              <a:ext uri="{FF2B5EF4-FFF2-40B4-BE49-F238E27FC236}">
                <a16:creationId xmlns:a16="http://schemas.microsoft.com/office/drawing/2014/main" id="{6A35E83B-BCE0-04DB-FF98-60FCEE885B8E}"/>
              </a:ext>
            </a:extLst>
          </p:cNvPr>
          <p:cNvCxnSpPr/>
          <p:nvPr/>
        </p:nvCxnSpPr>
        <p:spPr>
          <a:xfrm flipV="1">
            <a:off x="9236597" y="3069125"/>
            <a:ext cx="0" cy="3598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63892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CFB06-BDC6-20E6-F38B-83F814872095}"/>
              </a:ext>
            </a:extLst>
          </p:cNvPr>
          <p:cNvSpPr>
            <a:spLocks noGrp="1"/>
          </p:cNvSpPr>
          <p:nvPr>
            <p:ph type="title"/>
          </p:nvPr>
        </p:nvSpPr>
        <p:spPr/>
        <p:txBody>
          <a:bodyPr>
            <a:normAutofit/>
          </a:bodyPr>
          <a:lstStyle/>
          <a:p>
            <a:r>
              <a:rPr lang="en-DE" sz="2400" dirty="0"/>
              <a:t>Clustering of genotypes in regards to summary statistics (min,max,mean,median, range, slope, variance, lower mean, upper mean)</a:t>
            </a:r>
          </a:p>
        </p:txBody>
      </p:sp>
      <p:sp>
        <p:nvSpPr>
          <p:cNvPr id="4" name="Slide Number Placeholder 3">
            <a:extLst>
              <a:ext uri="{FF2B5EF4-FFF2-40B4-BE49-F238E27FC236}">
                <a16:creationId xmlns:a16="http://schemas.microsoft.com/office/drawing/2014/main" id="{7802653B-41A8-930D-2F4A-E07941F2DE71}"/>
              </a:ext>
            </a:extLst>
          </p:cNvPr>
          <p:cNvSpPr>
            <a:spLocks noGrp="1"/>
          </p:cNvSpPr>
          <p:nvPr>
            <p:ph type="sldNum" sz="quarter" idx="12"/>
          </p:nvPr>
        </p:nvSpPr>
        <p:spPr/>
        <p:txBody>
          <a:bodyPr/>
          <a:lstStyle/>
          <a:p>
            <a:fld id="{3F6C359D-CFAE-9B41-B51B-43E777F3E1C6}" type="slidenum">
              <a:rPr lang="en-DE" smtClean="0"/>
              <a:t>52</a:t>
            </a:fld>
            <a:endParaRPr lang="en-DE"/>
          </a:p>
        </p:txBody>
      </p:sp>
      <p:sp>
        <p:nvSpPr>
          <p:cNvPr id="8" name="TextBox 7">
            <a:extLst>
              <a:ext uri="{FF2B5EF4-FFF2-40B4-BE49-F238E27FC236}">
                <a16:creationId xmlns:a16="http://schemas.microsoft.com/office/drawing/2014/main" id="{3081E1B8-EE01-11A4-2A61-165F71D04442}"/>
              </a:ext>
            </a:extLst>
          </p:cNvPr>
          <p:cNvSpPr txBox="1"/>
          <p:nvPr/>
        </p:nvSpPr>
        <p:spPr>
          <a:xfrm>
            <a:off x="268185" y="6123543"/>
            <a:ext cx="6097978" cy="369332"/>
          </a:xfrm>
          <a:prstGeom prst="rect">
            <a:avLst/>
          </a:prstGeom>
          <a:noFill/>
        </p:spPr>
        <p:txBody>
          <a:bodyPr wrap="square">
            <a:spAutoFit/>
          </a:bodyPr>
          <a:lstStyle/>
          <a:p>
            <a:r>
              <a:rPr lang="en-GB" sz="1800" dirty="0"/>
              <a:t>S</a:t>
            </a:r>
            <a:r>
              <a:rPr lang="en-DE" sz="1800" dirty="0"/>
              <a:t>eparated by reaction norm form (linear, gaussian,…)</a:t>
            </a:r>
          </a:p>
        </p:txBody>
      </p:sp>
      <p:pic>
        <p:nvPicPr>
          <p:cNvPr id="9" name="Picture 8">
            <a:extLst>
              <a:ext uri="{FF2B5EF4-FFF2-40B4-BE49-F238E27FC236}">
                <a16:creationId xmlns:a16="http://schemas.microsoft.com/office/drawing/2014/main" id="{5DBE2901-2229-22A0-56C9-0F7CA909C0B3}"/>
              </a:ext>
            </a:extLst>
          </p:cNvPr>
          <p:cNvPicPr>
            <a:picLocks noChangeAspect="1"/>
          </p:cNvPicPr>
          <p:nvPr/>
        </p:nvPicPr>
        <p:blipFill>
          <a:blip r:embed="rId2"/>
          <a:stretch>
            <a:fillRect/>
          </a:stretch>
        </p:blipFill>
        <p:spPr>
          <a:xfrm>
            <a:off x="6484642" y="1690688"/>
            <a:ext cx="5439173" cy="4351338"/>
          </a:xfrm>
          <a:prstGeom prst="rect">
            <a:avLst/>
          </a:prstGeom>
        </p:spPr>
      </p:pic>
      <p:pic>
        <p:nvPicPr>
          <p:cNvPr id="13" name="Content Placeholder 12">
            <a:extLst>
              <a:ext uri="{FF2B5EF4-FFF2-40B4-BE49-F238E27FC236}">
                <a16:creationId xmlns:a16="http://schemas.microsoft.com/office/drawing/2014/main" id="{0545D3C2-3281-A505-51C5-1FC89C9DEC36}"/>
              </a:ext>
            </a:extLst>
          </p:cNvPr>
          <p:cNvPicPr>
            <a:picLocks noGrp="1" noChangeAspect="1"/>
          </p:cNvPicPr>
          <p:nvPr>
            <p:ph idx="1"/>
          </p:nvPr>
        </p:nvPicPr>
        <p:blipFill>
          <a:blip r:embed="rId3"/>
          <a:stretch>
            <a:fillRect/>
          </a:stretch>
        </p:blipFill>
        <p:spPr>
          <a:xfrm>
            <a:off x="268185" y="1690688"/>
            <a:ext cx="5439172" cy="4351338"/>
          </a:xfrm>
          <a:prstGeom prst="rect">
            <a:avLst/>
          </a:prstGeom>
        </p:spPr>
      </p:pic>
      <p:sp>
        <p:nvSpPr>
          <p:cNvPr id="19" name="TextBox 18">
            <a:extLst>
              <a:ext uri="{FF2B5EF4-FFF2-40B4-BE49-F238E27FC236}">
                <a16:creationId xmlns:a16="http://schemas.microsoft.com/office/drawing/2014/main" id="{935D7351-A1F8-3882-35ED-5D334331ADBE}"/>
              </a:ext>
            </a:extLst>
          </p:cNvPr>
          <p:cNvSpPr txBox="1"/>
          <p:nvPr/>
        </p:nvSpPr>
        <p:spPr>
          <a:xfrm>
            <a:off x="3967349" y="6572895"/>
            <a:ext cx="6097978" cy="246221"/>
          </a:xfrm>
          <a:prstGeom prst="rect">
            <a:avLst/>
          </a:prstGeom>
          <a:noFill/>
        </p:spPr>
        <p:txBody>
          <a:bodyPr wrap="square">
            <a:spAutoFit/>
          </a:bodyPr>
          <a:lstStyle/>
          <a:p>
            <a:r>
              <a:rPr lang="en-GB" sz="1000" dirty="0">
                <a:solidFill>
                  <a:srgbClr val="FF0000"/>
                </a:solidFill>
              </a:rPr>
              <a:t>N</a:t>
            </a:r>
            <a:r>
              <a:rPr lang="en-DE" sz="1000" dirty="0">
                <a:solidFill>
                  <a:srgbClr val="FF0000"/>
                </a:solidFill>
              </a:rPr>
              <a:t>ote that these are examples and these plots exist for each genotype form separate and combined</a:t>
            </a:r>
          </a:p>
        </p:txBody>
      </p:sp>
      <p:sp>
        <p:nvSpPr>
          <p:cNvPr id="21" name="TextBox 20">
            <a:extLst>
              <a:ext uri="{FF2B5EF4-FFF2-40B4-BE49-F238E27FC236}">
                <a16:creationId xmlns:a16="http://schemas.microsoft.com/office/drawing/2014/main" id="{46539E91-CD41-307B-73F7-D0DC47DC9939}"/>
              </a:ext>
            </a:extLst>
          </p:cNvPr>
          <p:cNvSpPr txBox="1"/>
          <p:nvPr/>
        </p:nvSpPr>
        <p:spPr>
          <a:xfrm>
            <a:off x="7537863" y="6122046"/>
            <a:ext cx="6097978" cy="369332"/>
          </a:xfrm>
          <a:prstGeom prst="rect">
            <a:avLst/>
          </a:prstGeom>
          <a:noFill/>
        </p:spPr>
        <p:txBody>
          <a:bodyPr wrap="square">
            <a:spAutoFit/>
          </a:bodyPr>
          <a:lstStyle/>
          <a:p>
            <a:r>
              <a:rPr lang="en-GB" sz="1800" dirty="0"/>
              <a:t>A</a:t>
            </a:r>
            <a:r>
              <a:rPr lang="en-DE" sz="1800" dirty="0"/>
              <a:t>ll reaction norm forms combined</a:t>
            </a:r>
          </a:p>
        </p:txBody>
      </p:sp>
    </p:spTree>
    <p:extLst>
      <p:ext uri="{BB962C8B-B14F-4D97-AF65-F5344CB8AC3E}">
        <p14:creationId xmlns:p14="http://schemas.microsoft.com/office/powerpoint/2010/main" val="28047913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FA2A5-DBAD-D564-018E-A714C46D243F}"/>
              </a:ext>
            </a:extLst>
          </p:cNvPr>
          <p:cNvSpPr>
            <a:spLocks noGrp="1"/>
          </p:cNvSpPr>
          <p:nvPr>
            <p:ph type="title"/>
          </p:nvPr>
        </p:nvSpPr>
        <p:spPr/>
        <p:txBody>
          <a:bodyPr>
            <a:normAutofit/>
          </a:bodyPr>
          <a:lstStyle/>
          <a:p>
            <a:r>
              <a:rPr lang="en-DE" sz="2400" dirty="0"/>
              <a:t>Cluster assignments of genotypes in regards to summary statistics (min,max,mean,median, range, slope, variance, lower mean, upper mean)</a:t>
            </a:r>
          </a:p>
        </p:txBody>
      </p:sp>
      <p:pic>
        <p:nvPicPr>
          <p:cNvPr id="5" name="Content Placeholder 4">
            <a:extLst>
              <a:ext uri="{FF2B5EF4-FFF2-40B4-BE49-F238E27FC236}">
                <a16:creationId xmlns:a16="http://schemas.microsoft.com/office/drawing/2014/main" id="{0D35FAC8-5A14-4A69-BC95-56A7BA8A0277}"/>
              </a:ext>
            </a:extLst>
          </p:cNvPr>
          <p:cNvPicPr>
            <a:picLocks noGrp="1" noChangeAspect="1"/>
          </p:cNvPicPr>
          <p:nvPr>
            <p:ph idx="1"/>
          </p:nvPr>
        </p:nvPicPr>
        <p:blipFill rotWithShape="1">
          <a:blip r:embed="rId2"/>
          <a:srcRect l="33243" t="11907" r="31828" b="11585"/>
          <a:stretch/>
        </p:blipFill>
        <p:spPr>
          <a:xfrm>
            <a:off x="-1" y="1301890"/>
            <a:ext cx="3170343" cy="5555503"/>
          </a:xfrm>
          <a:prstGeom prst="rect">
            <a:avLst/>
          </a:prstGeom>
        </p:spPr>
      </p:pic>
      <p:sp>
        <p:nvSpPr>
          <p:cNvPr id="4" name="Slide Number Placeholder 3">
            <a:extLst>
              <a:ext uri="{FF2B5EF4-FFF2-40B4-BE49-F238E27FC236}">
                <a16:creationId xmlns:a16="http://schemas.microsoft.com/office/drawing/2014/main" id="{40C13299-F333-59C8-0933-6C3E09481FE6}"/>
              </a:ext>
            </a:extLst>
          </p:cNvPr>
          <p:cNvSpPr>
            <a:spLocks noGrp="1"/>
          </p:cNvSpPr>
          <p:nvPr>
            <p:ph type="sldNum" sz="quarter" idx="12"/>
          </p:nvPr>
        </p:nvSpPr>
        <p:spPr/>
        <p:txBody>
          <a:bodyPr/>
          <a:lstStyle/>
          <a:p>
            <a:fld id="{3F6C359D-CFAE-9B41-B51B-43E777F3E1C6}" type="slidenum">
              <a:rPr lang="en-DE" smtClean="0"/>
              <a:t>53</a:t>
            </a:fld>
            <a:endParaRPr lang="en-DE"/>
          </a:p>
        </p:txBody>
      </p:sp>
      <p:pic>
        <p:nvPicPr>
          <p:cNvPr id="6" name="Picture 5">
            <a:extLst>
              <a:ext uri="{FF2B5EF4-FFF2-40B4-BE49-F238E27FC236}">
                <a16:creationId xmlns:a16="http://schemas.microsoft.com/office/drawing/2014/main" id="{D675C1CC-B995-E68B-2F2C-A486014D65C1}"/>
              </a:ext>
            </a:extLst>
          </p:cNvPr>
          <p:cNvPicPr>
            <a:picLocks noChangeAspect="1"/>
          </p:cNvPicPr>
          <p:nvPr/>
        </p:nvPicPr>
        <p:blipFill rotWithShape="1">
          <a:blip r:embed="rId3"/>
          <a:srcRect l="32676" t="12128" r="31801" b="11772"/>
          <a:stretch/>
        </p:blipFill>
        <p:spPr>
          <a:xfrm>
            <a:off x="4282863" y="1339495"/>
            <a:ext cx="3215217" cy="5510320"/>
          </a:xfrm>
          <a:prstGeom prst="rect">
            <a:avLst/>
          </a:prstGeom>
        </p:spPr>
      </p:pic>
      <p:pic>
        <p:nvPicPr>
          <p:cNvPr id="8" name="Picture 7">
            <a:extLst>
              <a:ext uri="{FF2B5EF4-FFF2-40B4-BE49-F238E27FC236}">
                <a16:creationId xmlns:a16="http://schemas.microsoft.com/office/drawing/2014/main" id="{0CB540D2-48D4-6127-7D13-E00BBB16C5BB}"/>
              </a:ext>
            </a:extLst>
          </p:cNvPr>
          <p:cNvPicPr>
            <a:picLocks noChangeAspect="1"/>
          </p:cNvPicPr>
          <p:nvPr/>
        </p:nvPicPr>
        <p:blipFill rotWithShape="1">
          <a:blip r:embed="rId4"/>
          <a:srcRect l="33024" t="23901" r="31682" b="24103"/>
          <a:stretch/>
        </p:blipFill>
        <p:spPr>
          <a:xfrm>
            <a:off x="8009114" y="1301890"/>
            <a:ext cx="3878086" cy="4570636"/>
          </a:xfrm>
          <a:prstGeom prst="rect">
            <a:avLst/>
          </a:prstGeom>
        </p:spPr>
      </p:pic>
    </p:spTree>
    <p:extLst>
      <p:ext uri="{BB962C8B-B14F-4D97-AF65-F5344CB8AC3E}">
        <p14:creationId xmlns:p14="http://schemas.microsoft.com/office/powerpoint/2010/main" val="31342875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7DEBD-831C-C439-F817-A45844222FD9}"/>
              </a:ext>
            </a:extLst>
          </p:cNvPr>
          <p:cNvSpPr>
            <a:spLocks noGrp="1"/>
          </p:cNvSpPr>
          <p:nvPr>
            <p:ph type="title"/>
          </p:nvPr>
        </p:nvSpPr>
        <p:spPr/>
        <p:txBody>
          <a:bodyPr>
            <a:normAutofit/>
          </a:bodyPr>
          <a:lstStyle/>
          <a:p>
            <a:r>
              <a:rPr lang="en-DE" sz="2400" dirty="0"/>
              <a:t>Clustering of genotypes in regards to plasticity scores</a:t>
            </a:r>
          </a:p>
        </p:txBody>
      </p:sp>
      <p:pic>
        <p:nvPicPr>
          <p:cNvPr id="5" name="Content Placeholder 4">
            <a:extLst>
              <a:ext uri="{FF2B5EF4-FFF2-40B4-BE49-F238E27FC236}">
                <a16:creationId xmlns:a16="http://schemas.microsoft.com/office/drawing/2014/main" id="{67553205-BB46-DE39-5D08-457A860C48FF}"/>
              </a:ext>
            </a:extLst>
          </p:cNvPr>
          <p:cNvPicPr>
            <a:picLocks noGrp="1" noChangeAspect="1"/>
          </p:cNvPicPr>
          <p:nvPr>
            <p:ph idx="1"/>
          </p:nvPr>
        </p:nvPicPr>
        <p:blipFill>
          <a:blip r:embed="rId2"/>
          <a:stretch>
            <a:fillRect/>
          </a:stretch>
        </p:blipFill>
        <p:spPr>
          <a:xfrm>
            <a:off x="6436606" y="1459865"/>
            <a:ext cx="5439172" cy="4351338"/>
          </a:xfrm>
          <a:prstGeom prst="rect">
            <a:avLst/>
          </a:prstGeom>
        </p:spPr>
      </p:pic>
      <p:sp>
        <p:nvSpPr>
          <p:cNvPr id="4" name="Slide Number Placeholder 3">
            <a:extLst>
              <a:ext uri="{FF2B5EF4-FFF2-40B4-BE49-F238E27FC236}">
                <a16:creationId xmlns:a16="http://schemas.microsoft.com/office/drawing/2014/main" id="{14CFECF7-570A-DA8C-B901-422DA3A3D8DF}"/>
              </a:ext>
            </a:extLst>
          </p:cNvPr>
          <p:cNvSpPr>
            <a:spLocks noGrp="1"/>
          </p:cNvSpPr>
          <p:nvPr>
            <p:ph type="sldNum" sz="quarter" idx="12"/>
          </p:nvPr>
        </p:nvSpPr>
        <p:spPr/>
        <p:txBody>
          <a:bodyPr/>
          <a:lstStyle/>
          <a:p>
            <a:fld id="{3F6C359D-CFAE-9B41-B51B-43E777F3E1C6}" type="slidenum">
              <a:rPr lang="en-DE" smtClean="0"/>
              <a:t>54</a:t>
            </a:fld>
            <a:endParaRPr lang="en-DE"/>
          </a:p>
        </p:txBody>
      </p:sp>
      <p:pic>
        <p:nvPicPr>
          <p:cNvPr id="6" name="Picture 5">
            <a:extLst>
              <a:ext uri="{FF2B5EF4-FFF2-40B4-BE49-F238E27FC236}">
                <a16:creationId xmlns:a16="http://schemas.microsoft.com/office/drawing/2014/main" id="{B17C561C-C82C-9ADD-FD93-9EA83901B81F}"/>
              </a:ext>
            </a:extLst>
          </p:cNvPr>
          <p:cNvPicPr>
            <a:picLocks noChangeAspect="1"/>
          </p:cNvPicPr>
          <p:nvPr/>
        </p:nvPicPr>
        <p:blipFill>
          <a:blip r:embed="rId3"/>
          <a:stretch>
            <a:fillRect/>
          </a:stretch>
        </p:blipFill>
        <p:spPr>
          <a:xfrm>
            <a:off x="316221" y="1459864"/>
            <a:ext cx="5439171" cy="4351337"/>
          </a:xfrm>
          <a:prstGeom prst="rect">
            <a:avLst/>
          </a:prstGeom>
        </p:spPr>
      </p:pic>
      <p:sp>
        <p:nvSpPr>
          <p:cNvPr id="8" name="TextBox 7">
            <a:extLst>
              <a:ext uri="{FF2B5EF4-FFF2-40B4-BE49-F238E27FC236}">
                <a16:creationId xmlns:a16="http://schemas.microsoft.com/office/drawing/2014/main" id="{04922DBC-2458-9101-5F8B-89588D673BAE}"/>
              </a:ext>
            </a:extLst>
          </p:cNvPr>
          <p:cNvSpPr txBox="1"/>
          <p:nvPr/>
        </p:nvSpPr>
        <p:spPr>
          <a:xfrm>
            <a:off x="400796" y="5811201"/>
            <a:ext cx="6096000" cy="369332"/>
          </a:xfrm>
          <a:prstGeom prst="rect">
            <a:avLst/>
          </a:prstGeom>
          <a:noFill/>
        </p:spPr>
        <p:txBody>
          <a:bodyPr wrap="square">
            <a:spAutoFit/>
          </a:bodyPr>
          <a:lstStyle/>
          <a:p>
            <a:r>
              <a:rPr lang="en-GB" sz="1800" dirty="0"/>
              <a:t>S</a:t>
            </a:r>
            <a:r>
              <a:rPr lang="en-DE" sz="1800" dirty="0"/>
              <a:t>eparated by reaction norm form (linear, gaussian,…)</a:t>
            </a:r>
          </a:p>
        </p:txBody>
      </p:sp>
      <p:sp>
        <p:nvSpPr>
          <p:cNvPr id="10" name="TextBox 9">
            <a:extLst>
              <a:ext uri="{FF2B5EF4-FFF2-40B4-BE49-F238E27FC236}">
                <a16:creationId xmlns:a16="http://schemas.microsoft.com/office/drawing/2014/main" id="{AF9A3964-B997-5FA1-A3ED-709ABE7ABE28}"/>
              </a:ext>
            </a:extLst>
          </p:cNvPr>
          <p:cNvSpPr txBox="1"/>
          <p:nvPr/>
        </p:nvSpPr>
        <p:spPr>
          <a:xfrm>
            <a:off x="7315200" y="5811201"/>
            <a:ext cx="6096000" cy="369332"/>
          </a:xfrm>
          <a:prstGeom prst="rect">
            <a:avLst/>
          </a:prstGeom>
          <a:noFill/>
        </p:spPr>
        <p:txBody>
          <a:bodyPr wrap="square">
            <a:spAutoFit/>
          </a:bodyPr>
          <a:lstStyle/>
          <a:p>
            <a:r>
              <a:rPr lang="en-GB" sz="1800" dirty="0"/>
              <a:t>A</a:t>
            </a:r>
            <a:r>
              <a:rPr lang="en-DE" sz="1800" dirty="0"/>
              <a:t>ll reaction norm forms combined</a:t>
            </a:r>
          </a:p>
        </p:txBody>
      </p:sp>
      <p:sp>
        <p:nvSpPr>
          <p:cNvPr id="12" name="TextBox 11">
            <a:extLst>
              <a:ext uri="{FF2B5EF4-FFF2-40B4-BE49-F238E27FC236}">
                <a16:creationId xmlns:a16="http://schemas.microsoft.com/office/drawing/2014/main" id="{98FD36A7-12BD-6415-42FA-DBB25CD52DB8}"/>
              </a:ext>
            </a:extLst>
          </p:cNvPr>
          <p:cNvSpPr txBox="1"/>
          <p:nvPr/>
        </p:nvSpPr>
        <p:spPr>
          <a:xfrm>
            <a:off x="3581401" y="6415801"/>
            <a:ext cx="6705600" cy="246221"/>
          </a:xfrm>
          <a:prstGeom prst="rect">
            <a:avLst/>
          </a:prstGeom>
          <a:noFill/>
        </p:spPr>
        <p:txBody>
          <a:bodyPr wrap="square">
            <a:spAutoFit/>
          </a:bodyPr>
          <a:lstStyle/>
          <a:p>
            <a:r>
              <a:rPr lang="en-GB" sz="1000" dirty="0">
                <a:solidFill>
                  <a:srgbClr val="FF0000"/>
                </a:solidFill>
              </a:rPr>
              <a:t>N</a:t>
            </a:r>
            <a:r>
              <a:rPr lang="en-DE" sz="1000" dirty="0">
                <a:solidFill>
                  <a:srgbClr val="FF0000"/>
                </a:solidFill>
              </a:rPr>
              <a:t>ote that these are examples and these plots exist for each genotype form separate and combined</a:t>
            </a:r>
          </a:p>
        </p:txBody>
      </p:sp>
    </p:spTree>
    <p:extLst>
      <p:ext uri="{BB962C8B-B14F-4D97-AF65-F5344CB8AC3E}">
        <p14:creationId xmlns:p14="http://schemas.microsoft.com/office/powerpoint/2010/main" val="16652210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1D4CE-57DA-1CC4-1FB0-EDD564BCA0C5}"/>
              </a:ext>
            </a:extLst>
          </p:cNvPr>
          <p:cNvSpPr>
            <a:spLocks noGrp="1"/>
          </p:cNvSpPr>
          <p:nvPr>
            <p:ph type="title"/>
          </p:nvPr>
        </p:nvSpPr>
        <p:spPr/>
        <p:txBody>
          <a:bodyPr>
            <a:normAutofit/>
          </a:bodyPr>
          <a:lstStyle/>
          <a:p>
            <a:r>
              <a:rPr lang="en-DE" sz="2400" dirty="0"/>
              <a:t>Cluster assignments of genotypes in regards to plasticity scores</a:t>
            </a:r>
          </a:p>
        </p:txBody>
      </p:sp>
      <p:pic>
        <p:nvPicPr>
          <p:cNvPr id="5" name="Content Placeholder 4">
            <a:extLst>
              <a:ext uri="{FF2B5EF4-FFF2-40B4-BE49-F238E27FC236}">
                <a16:creationId xmlns:a16="http://schemas.microsoft.com/office/drawing/2014/main" id="{14C8B892-3D59-57F7-5757-828CC975D44C}"/>
              </a:ext>
            </a:extLst>
          </p:cNvPr>
          <p:cNvPicPr>
            <a:picLocks noGrp="1" noChangeAspect="1"/>
          </p:cNvPicPr>
          <p:nvPr>
            <p:ph idx="1"/>
          </p:nvPr>
        </p:nvPicPr>
        <p:blipFill rotWithShape="1">
          <a:blip r:embed="rId2"/>
          <a:srcRect l="11066" t="11535" r="10555" b="12049"/>
          <a:stretch/>
        </p:blipFill>
        <p:spPr>
          <a:xfrm>
            <a:off x="0" y="1356650"/>
            <a:ext cx="5935833" cy="4629622"/>
          </a:xfrm>
          <a:prstGeom prst="rect">
            <a:avLst/>
          </a:prstGeom>
        </p:spPr>
      </p:pic>
      <p:sp>
        <p:nvSpPr>
          <p:cNvPr id="4" name="Slide Number Placeholder 3">
            <a:extLst>
              <a:ext uri="{FF2B5EF4-FFF2-40B4-BE49-F238E27FC236}">
                <a16:creationId xmlns:a16="http://schemas.microsoft.com/office/drawing/2014/main" id="{36625FC7-9EB7-3799-9934-AA3A090A63B9}"/>
              </a:ext>
            </a:extLst>
          </p:cNvPr>
          <p:cNvSpPr>
            <a:spLocks noGrp="1"/>
          </p:cNvSpPr>
          <p:nvPr>
            <p:ph type="sldNum" sz="quarter" idx="12"/>
          </p:nvPr>
        </p:nvSpPr>
        <p:spPr/>
        <p:txBody>
          <a:bodyPr/>
          <a:lstStyle/>
          <a:p>
            <a:fld id="{3F6C359D-CFAE-9B41-B51B-43E777F3E1C6}" type="slidenum">
              <a:rPr lang="en-DE" smtClean="0"/>
              <a:t>55</a:t>
            </a:fld>
            <a:endParaRPr lang="en-DE"/>
          </a:p>
        </p:txBody>
      </p:sp>
      <p:pic>
        <p:nvPicPr>
          <p:cNvPr id="7" name="Picture 6">
            <a:extLst>
              <a:ext uri="{FF2B5EF4-FFF2-40B4-BE49-F238E27FC236}">
                <a16:creationId xmlns:a16="http://schemas.microsoft.com/office/drawing/2014/main" id="{9841E84E-6B4A-D056-98ED-3953A511A2DB}"/>
              </a:ext>
            </a:extLst>
          </p:cNvPr>
          <p:cNvPicPr>
            <a:picLocks noChangeAspect="1"/>
          </p:cNvPicPr>
          <p:nvPr/>
        </p:nvPicPr>
        <p:blipFill rotWithShape="1">
          <a:blip r:embed="rId3"/>
          <a:srcRect l="12117" t="24836" r="11013" b="24051"/>
          <a:stretch/>
        </p:blipFill>
        <p:spPr>
          <a:xfrm>
            <a:off x="5936645" y="1450848"/>
            <a:ext cx="6255355" cy="3327514"/>
          </a:xfrm>
          <a:prstGeom prst="rect">
            <a:avLst/>
          </a:prstGeom>
        </p:spPr>
      </p:pic>
    </p:spTree>
    <p:extLst>
      <p:ext uri="{BB962C8B-B14F-4D97-AF65-F5344CB8AC3E}">
        <p14:creationId xmlns:p14="http://schemas.microsoft.com/office/powerpoint/2010/main" val="19617387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FF52A-397C-2583-4984-6A57069B0F1A}"/>
              </a:ext>
            </a:extLst>
          </p:cNvPr>
          <p:cNvSpPr>
            <a:spLocks noGrp="1"/>
          </p:cNvSpPr>
          <p:nvPr>
            <p:ph type="title"/>
          </p:nvPr>
        </p:nvSpPr>
        <p:spPr/>
        <p:txBody>
          <a:bodyPr>
            <a:normAutofit/>
          </a:bodyPr>
          <a:lstStyle/>
          <a:p>
            <a:r>
              <a:rPr lang="en-DE" sz="2400" dirty="0"/>
              <a:t>Cluster assignments of genotypes in regards to plasticity scores</a:t>
            </a:r>
          </a:p>
        </p:txBody>
      </p:sp>
      <p:sp>
        <p:nvSpPr>
          <p:cNvPr id="4" name="Slide Number Placeholder 3">
            <a:extLst>
              <a:ext uri="{FF2B5EF4-FFF2-40B4-BE49-F238E27FC236}">
                <a16:creationId xmlns:a16="http://schemas.microsoft.com/office/drawing/2014/main" id="{E908D88B-0E68-813E-E8B4-85B86C9B74DC}"/>
              </a:ext>
            </a:extLst>
          </p:cNvPr>
          <p:cNvSpPr>
            <a:spLocks noGrp="1"/>
          </p:cNvSpPr>
          <p:nvPr>
            <p:ph type="sldNum" sz="quarter" idx="12"/>
          </p:nvPr>
        </p:nvSpPr>
        <p:spPr/>
        <p:txBody>
          <a:bodyPr/>
          <a:lstStyle/>
          <a:p>
            <a:fld id="{3F6C359D-CFAE-9B41-B51B-43E777F3E1C6}" type="slidenum">
              <a:rPr lang="en-DE" smtClean="0"/>
              <a:t>56</a:t>
            </a:fld>
            <a:endParaRPr lang="en-DE"/>
          </a:p>
        </p:txBody>
      </p:sp>
      <p:pic>
        <p:nvPicPr>
          <p:cNvPr id="5" name="Content Placeholder 4">
            <a:extLst>
              <a:ext uri="{FF2B5EF4-FFF2-40B4-BE49-F238E27FC236}">
                <a16:creationId xmlns:a16="http://schemas.microsoft.com/office/drawing/2014/main" id="{D4EC9474-296D-A523-B7F0-924455E31B88}"/>
              </a:ext>
            </a:extLst>
          </p:cNvPr>
          <p:cNvPicPr>
            <a:picLocks noGrp="1" noChangeAspect="1"/>
          </p:cNvPicPr>
          <p:nvPr>
            <p:ph idx="1"/>
          </p:nvPr>
        </p:nvPicPr>
        <p:blipFill rotWithShape="1">
          <a:blip r:embed="rId2"/>
          <a:srcRect l="11431" t="12128" r="10213" b="11772"/>
          <a:stretch/>
        </p:blipFill>
        <p:spPr>
          <a:xfrm>
            <a:off x="2088783" y="1780857"/>
            <a:ext cx="6123886" cy="4758055"/>
          </a:xfrm>
          <a:prstGeom prst="rect">
            <a:avLst/>
          </a:prstGeom>
        </p:spPr>
      </p:pic>
    </p:spTree>
    <p:extLst>
      <p:ext uri="{BB962C8B-B14F-4D97-AF65-F5344CB8AC3E}">
        <p14:creationId xmlns:p14="http://schemas.microsoft.com/office/powerpoint/2010/main" val="3983434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4A75F-7B8A-29BA-B118-C23AB8664D4C}"/>
              </a:ext>
            </a:extLst>
          </p:cNvPr>
          <p:cNvSpPr>
            <a:spLocks noGrp="1"/>
          </p:cNvSpPr>
          <p:nvPr>
            <p:ph type="title"/>
          </p:nvPr>
        </p:nvSpPr>
        <p:spPr/>
        <p:txBody>
          <a:bodyPr>
            <a:normAutofit fontScale="90000"/>
          </a:bodyPr>
          <a:lstStyle/>
          <a:p>
            <a:r>
              <a:rPr lang="en-GB" b="0" i="0" u="none" strike="noStrike" dirty="0">
                <a:solidFill>
                  <a:srgbClr val="000000"/>
                </a:solidFill>
                <a:effectLst/>
                <a:latin typeface="-webkit-standard"/>
              </a:rPr>
              <a:t>Do Plasticity Score outcomes for reaction norms (RNs) cluster in line with the groupings?</a:t>
            </a:r>
            <a:endParaRPr lang="en-DE" dirty="0"/>
          </a:p>
        </p:txBody>
      </p:sp>
      <p:sp>
        <p:nvSpPr>
          <p:cNvPr id="4" name="Slide Number Placeholder 3">
            <a:extLst>
              <a:ext uri="{FF2B5EF4-FFF2-40B4-BE49-F238E27FC236}">
                <a16:creationId xmlns:a16="http://schemas.microsoft.com/office/drawing/2014/main" id="{2E74E531-1141-4E43-237D-CF6DBBA3FF9B}"/>
              </a:ext>
            </a:extLst>
          </p:cNvPr>
          <p:cNvSpPr>
            <a:spLocks noGrp="1"/>
          </p:cNvSpPr>
          <p:nvPr>
            <p:ph type="sldNum" sz="quarter" idx="12"/>
          </p:nvPr>
        </p:nvSpPr>
        <p:spPr/>
        <p:txBody>
          <a:bodyPr/>
          <a:lstStyle/>
          <a:p>
            <a:fld id="{3F6C359D-CFAE-9B41-B51B-43E777F3E1C6}" type="slidenum">
              <a:rPr lang="en-DE" smtClean="0"/>
              <a:t>6</a:t>
            </a:fld>
            <a:endParaRPr lang="en-DE" dirty="0"/>
          </a:p>
        </p:txBody>
      </p:sp>
      <p:pic>
        <p:nvPicPr>
          <p:cNvPr id="14" name="Content Placeholder 10">
            <a:extLst>
              <a:ext uri="{FF2B5EF4-FFF2-40B4-BE49-F238E27FC236}">
                <a16:creationId xmlns:a16="http://schemas.microsoft.com/office/drawing/2014/main" id="{974E1939-7986-5472-0A60-C6916006CDAE}"/>
              </a:ext>
            </a:extLst>
          </p:cNvPr>
          <p:cNvPicPr>
            <a:picLocks noGrp="1" noChangeAspect="1"/>
          </p:cNvPicPr>
          <p:nvPr>
            <p:ph idx="1"/>
          </p:nvPr>
        </p:nvPicPr>
        <p:blipFill>
          <a:blip r:embed="rId3"/>
          <a:stretch>
            <a:fillRect/>
          </a:stretch>
        </p:blipFill>
        <p:spPr>
          <a:xfrm>
            <a:off x="584464" y="1847850"/>
            <a:ext cx="4774936" cy="4774936"/>
          </a:xfrm>
          <a:prstGeom prst="rect">
            <a:avLst/>
          </a:prstGeom>
        </p:spPr>
      </p:pic>
      <p:graphicFrame>
        <p:nvGraphicFramePr>
          <p:cNvPr id="16" name="Table 15">
            <a:extLst>
              <a:ext uri="{FF2B5EF4-FFF2-40B4-BE49-F238E27FC236}">
                <a16:creationId xmlns:a16="http://schemas.microsoft.com/office/drawing/2014/main" id="{0C41AEEE-413A-F73C-82C6-AFE4279144C1}"/>
              </a:ext>
            </a:extLst>
          </p:cNvPr>
          <p:cNvGraphicFramePr>
            <a:graphicFrameLocks noGrp="1"/>
          </p:cNvGraphicFramePr>
          <p:nvPr>
            <p:extLst>
              <p:ext uri="{D42A27DB-BD31-4B8C-83A1-F6EECF244321}">
                <p14:modId xmlns:p14="http://schemas.microsoft.com/office/powerpoint/2010/main" val="4007856393"/>
              </p:ext>
            </p:extLst>
          </p:nvPr>
        </p:nvGraphicFramePr>
        <p:xfrm>
          <a:off x="5223671" y="2746865"/>
          <a:ext cx="6383865" cy="1371600"/>
        </p:xfrm>
        <a:graphic>
          <a:graphicData uri="http://schemas.openxmlformats.org/drawingml/2006/table">
            <a:tbl>
              <a:tblPr firstRow="1" firstCol="1" bandRow="1">
                <a:tableStyleId>{5C22544A-7EE6-4342-B048-85BDC9FD1C3A}</a:tableStyleId>
              </a:tblPr>
              <a:tblGrid>
                <a:gridCol w="1397000">
                  <a:extLst>
                    <a:ext uri="{9D8B030D-6E8A-4147-A177-3AD203B41FA5}">
                      <a16:colId xmlns:a16="http://schemas.microsoft.com/office/drawing/2014/main" val="2121960511"/>
                    </a:ext>
                  </a:extLst>
                </a:gridCol>
                <a:gridCol w="1156546">
                  <a:extLst>
                    <a:ext uri="{9D8B030D-6E8A-4147-A177-3AD203B41FA5}">
                      <a16:colId xmlns:a16="http://schemas.microsoft.com/office/drawing/2014/main" val="2405636853"/>
                    </a:ext>
                  </a:extLst>
                </a:gridCol>
                <a:gridCol w="1276773">
                  <a:extLst>
                    <a:ext uri="{9D8B030D-6E8A-4147-A177-3AD203B41FA5}">
                      <a16:colId xmlns:a16="http://schemas.microsoft.com/office/drawing/2014/main" val="2304826288"/>
                    </a:ext>
                  </a:extLst>
                </a:gridCol>
                <a:gridCol w="1461348">
                  <a:extLst>
                    <a:ext uri="{9D8B030D-6E8A-4147-A177-3AD203B41FA5}">
                      <a16:colId xmlns:a16="http://schemas.microsoft.com/office/drawing/2014/main" val="99287190"/>
                    </a:ext>
                  </a:extLst>
                </a:gridCol>
                <a:gridCol w="1092198">
                  <a:extLst>
                    <a:ext uri="{9D8B030D-6E8A-4147-A177-3AD203B41FA5}">
                      <a16:colId xmlns:a16="http://schemas.microsoft.com/office/drawing/2014/main" val="3372864563"/>
                    </a:ext>
                  </a:extLst>
                </a:gridCol>
              </a:tblGrid>
              <a:tr h="228203">
                <a:tc>
                  <a:txBody>
                    <a:bodyPr/>
                    <a:lstStyle/>
                    <a:p>
                      <a:endParaRPr lang="en-DE" sz="1200" dirty="0"/>
                    </a:p>
                  </a:txBody>
                  <a:tcPr/>
                </a:tc>
                <a:tc>
                  <a:txBody>
                    <a:bodyPr/>
                    <a:lstStyle/>
                    <a:p>
                      <a:r>
                        <a:rPr lang="en-DE" sz="1200" dirty="0"/>
                        <a:t>Linear</a:t>
                      </a:r>
                    </a:p>
                  </a:txBody>
                  <a:tcPr/>
                </a:tc>
                <a:tc>
                  <a:txBody>
                    <a:bodyPr/>
                    <a:lstStyle/>
                    <a:p>
                      <a:r>
                        <a:rPr lang="en-DE" sz="1200" dirty="0"/>
                        <a:t>Gaussian</a:t>
                      </a:r>
                    </a:p>
                  </a:txBody>
                  <a:tcPr/>
                </a:tc>
                <a:tc>
                  <a:txBody>
                    <a:bodyPr/>
                    <a:lstStyle/>
                    <a:p>
                      <a:r>
                        <a:rPr lang="en-DE" sz="1200" dirty="0"/>
                        <a:t>Sinusoidal</a:t>
                      </a:r>
                    </a:p>
                  </a:txBody>
                  <a:tcPr/>
                </a:tc>
                <a:tc>
                  <a:txBody>
                    <a:bodyPr/>
                    <a:lstStyle/>
                    <a:p>
                      <a:r>
                        <a:rPr lang="en-DE" sz="1200" dirty="0"/>
                        <a:t>Wave</a:t>
                      </a:r>
                    </a:p>
                  </a:txBody>
                  <a:tcPr/>
                </a:tc>
                <a:extLst>
                  <a:ext uri="{0D108BD9-81ED-4DB2-BD59-A6C34878D82A}">
                    <a16:rowId xmlns:a16="http://schemas.microsoft.com/office/drawing/2014/main" val="3653164359"/>
                  </a:ext>
                </a:extLst>
              </a:tr>
              <a:tr h="228203">
                <a:tc>
                  <a:txBody>
                    <a:bodyPr/>
                    <a:lstStyle/>
                    <a:p>
                      <a:r>
                        <a:rPr lang="en-DE" sz="1200" dirty="0"/>
                        <a:t>Linear</a:t>
                      </a:r>
                    </a:p>
                  </a:txBody>
                  <a:tcPr/>
                </a:tc>
                <a:tc>
                  <a:txBody>
                    <a:bodyPr/>
                    <a:lstStyle/>
                    <a:p>
                      <a:r>
                        <a:rPr lang="en-DE" sz="1200" dirty="0"/>
                        <a:t>NA</a:t>
                      </a:r>
                    </a:p>
                  </a:txBody>
                  <a:tcPr>
                    <a:lnB w="12700" cap="flat" cmpd="sng" algn="ctr">
                      <a:solidFill>
                        <a:schemeClr val="tx1"/>
                      </a:solidFill>
                      <a:prstDash val="solid"/>
                      <a:round/>
                      <a:headEnd type="none" w="med" len="med"/>
                      <a:tailEnd type="none" w="med" len="med"/>
                    </a:lnB>
                  </a:tcPr>
                </a:tc>
                <a:tc>
                  <a:txBody>
                    <a:bodyPr/>
                    <a:lstStyle/>
                    <a:p>
                      <a:r>
                        <a:rPr lang="en-DE" sz="1200" dirty="0"/>
                        <a:t> 0.975***</a:t>
                      </a:r>
                    </a:p>
                  </a:txBody>
                  <a:tcPr/>
                </a:tc>
                <a:tc>
                  <a:txBody>
                    <a:bodyPr/>
                    <a:lstStyle/>
                    <a:p>
                      <a:r>
                        <a:rPr lang="en-DE" sz="1200" dirty="0"/>
                        <a:t> 0.975***</a:t>
                      </a:r>
                    </a:p>
                  </a:txBody>
                  <a:tcPr/>
                </a:tc>
                <a:tc>
                  <a:txBody>
                    <a:bodyPr/>
                    <a:lstStyle/>
                    <a:p>
                      <a:r>
                        <a:rPr lang="en-DE" sz="1200" dirty="0"/>
                        <a:t>0.927***</a:t>
                      </a:r>
                    </a:p>
                  </a:txBody>
                  <a:tcPr/>
                </a:tc>
                <a:extLst>
                  <a:ext uri="{0D108BD9-81ED-4DB2-BD59-A6C34878D82A}">
                    <a16:rowId xmlns:a16="http://schemas.microsoft.com/office/drawing/2014/main" val="1617494881"/>
                  </a:ext>
                </a:extLst>
              </a:tr>
              <a:tr h="228203">
                <a:tc>
                  <a:txBody>
                    <a:bodyPr/>
                    <a:lstStyle/>
                    <a:p>
                      <a:r>
                        <a:rPr lang="en-DE" sz="1200" dirty="0"/>
                        <a:t>Gaussian</a:t>
                      </a:r>
                    </a:p>
                  </a:txBody>
                  <a:tcPr/>
                </a:tc>
                <a:tc>
                  <a:txBody>
                    <a:bodyPr/>
                    <a:lstStyle/>
                    <a:p>
                      <a:r>
                        <a:rPr lang="en-DE" sz="1200" dirty="0"/>
                        <a:t> 0.975***</a:t>
                      </a:r>
                    </a:p>
                  </a:txBody>
                  <a:tcPr>
                    <a:lnT w="12700" cap="flat" cmpd="sng" algn="ctr">
                      <a:solidFill>
                        <a:schemeClr val="tx1"/>
                      </a:solidFill>
                      <a:prstDash val="solid"/>
                      <a:round/>
                      <a:headEnd type="none" w="med" len="med"/>
                      <a:tailEnd type="none" w="med" len="med"/>
                    </a:lnT>
                  </a:tcPr>
                </a:tc>
                <a:tc>
                  <a:txBody>
                    <a:bodyPr/>
                    <a:lstStyle/>
                    <a:p>
                      <a:r>
                        <a:rPr lang="en-DE" sz="1200" dirty="0"/>
                        <a:t>NA</a:t>
                      </a:r>
                    </a:p>
                  </a:txBody>
                  <a:tcPr/>
                </a:tc>
                <a:tc>
                  <a:txBody>
                    <a:bodyPr/>
                    <a:lstStyle/>
                    <a:p>
                      <a:r>
                        <a:rPr lang="en-DE" sz="1200" dirty="0"/>
                        <a:t>1.000***</a:t>
                      </a:r>
                    </a:p>
                  </a:txBody>
                  <a:tcPr/>
                </a:tc>
                <a:tc>
                  <a:txBody>
                    <a:bodyPr/>
                    <a:lstStyle/>
                    <a:p>
                      <a:r>
                        <a:rPr lang="en-DE" sz="1200" dirty="0"/>
                        <a:t>0.940***</a:t>
                      </a:r>
                    </a:p>
                  </a:txBody>
                  <a:tcPr/>
                </a:tc>
                <a:extLst>
                  <a:ext uri="{0D108BD9-81ED-4DB2-BD59-A6C34878D82A}">
                    <a16:rowId xmlns:a16="http://schemas.microsoft.com/office/drawing/2014/main" val="690083419"/>
                  </a:ext>
                </a:extLst>
              </a:tr>
              <a:tr h="228203">
                <a:tc>
                  <a:txBody>
                    <a:bodyPr/>
                    <a:lstStyle/>
                    <a:p>
                      <a:r>
                        <a:rPr lang="en-DE" sz="1200" dirty="0"/>
                        <a:t>Sinusoidal</a:t>
                      </a:r>
                    </a:p>
                  </a:txBody>
                  <a:tcPr/>
                </a:tc>
                <a:tc>
                  <a:txBody>
                    <a:bodyPr/>
                    <a:lstStyle/>
                    <a:p>
                      <a:r>
                        <a:rPr lang="en-DE" sz="1200" dirty="0"/>
                        <a:t> 0.975***</a:t>
                      </a:r>
                    </a:p>
                  </a:txBody>
                  <a:tcPr/>
                </a:tc>
                <a:tc>
                  <a:txBody>
                    <a:bodyPr/>
                    <a:lstStyle/>
                    <a:p>
                      <a:r>
                        <a:rPr lang="en-DE" sz="1200" dirty="0"/>
                        <a:t>1.000***</a:t>
                      </a:r>
                    </a:p>
                  </a:txBody>
                  <a:tcPr/>
                </a:tc>
                <a:tc>
                  <a:txBody>
                    <a:bodyPr/>
                    <a:lstStyle/>
                    <a:p>
                      <a:r>
                        <a:rPr lang="en-DE" sz="1200" dirty="0"/>
                        <a:t>NA</a:t>
                      </a:r>
                    </a:p>
                  </a:txBody>
                  <a:tcPr/>
                </a:tc>
                <a:tc>
                  <a:txBody>
                    <a:bodyPr/>
                    <a:lstStyle/>
                    <a:p>
                      <a:r>
                        <a:rPr lang="en-DE" sz="1200" dirty="0"/>
                        <a:t>0.940***</a:t>
                      </a:r>
                    </a:p>
                  </a:txBody>
                  <a:tcPr/>
                </a:tc>
                <a:extLst>
                  <a:ext uri="{0D108BD9-81ED-4DB2-BD59-A6C34878D82A}">
                    <a16:rowId xmlns:a16="http://schemas.microsoft.com/office/drawing/2014/main" val="553950132"/>
                  </a:ext>
                </a:extLst>
              </a:tr>
              <a:tr h="228203">
                <a:tc>
                  <a:txBody>
                    <a:bodyPr/>
                    <a:lstStyle/>
                    <a:p>
                      <a:r>
                        <a:rPr lang="en-DE" sz="1200" dirty="0"/>
                        <a:t>Wave</a:t>
                      </a:r>
                    </a:p>
                  </a:txBody>
                  <a:tcPr/>
                </a:tc>
                <a:tc>
                  <a:txBody>
                    <a:bodyPr/>
                    <a:lstStyle/>
                    <a:p>
                      <a:r>
                        <a:rPr lang="en-DE" sz="1200" dirty="0"/>
                        <a:t>0.927***</a:t>
                      </a:r>
                    </a:p>
                  </a:txBody>
                  <a:tcPr/>
                </a:tc>
                <a:tc>
                  <a:txBody>
                    <a:bodyPr/>
                    <a:lstStyle/>
                    <a:p>
                      <a:r>
                        <a:rPr lang="en-DE" sz="1200" dirty="0"/>
                        <a:t>0.940***</a:t>
                      </a:r>
                    </a:p>
                  </a:txBody>
                  <a:tcPr/>
                </a:tc>
                <a:tc>
                  <a:txBody>
                    <a:bodyPr/>
                    <a:lstStyle/>
                    <a:p>
                      <a:r>
                        <a:rPr lang="en-DE" sz="1200" dirty="0"/>
                        <a:t>0.940***</a:t>
                      </a:r>
                    </a:p>
                  </a:txBody>
                  <a:tcPr/>
                </a:tc>
                <a:tc>
                  <a:txBody>
                    <a:bodyPr/>
                    <a:lstStyle/>
                    <a:p>
                      <a:r>
                        <a:rPr lang="en-DE" sz="1200" dirty="0"/>
                        <a:t>NA</a:t>
                      </a:r>
                    </a:p>
                  </a:txBody>
                  <a:tcPr/>
                </a:tc>
                <a:extLst>
                  <a:ext uri="{0D108BD9-81ED-4DB2-BD59-A6C34878D82A}">
                    <a16:rowId xmlns:a16="http://schemas.microsoft.com/office/drawing/2014/main" val="2471572843"/>
                  </a:ext>
                </a:extLst>
              </a:tr>
            </a:tbl>
          </a:graphicData>
        </a:graphic>
      </p:graphicFrame>
      <p:sp>
        <p:nvSpPr>
          <p:cNvPr id="19" name="TextBox 18">
            <a:extLst>
              <a:ext uri="{FF2B5EF4-FFF2-40B4-BE49-F238E27FC236}">
                <a16:creationId xmlns:a16="http://schemas.microsoft.com/office/drawing/2014/main" id="{00466EFB-BA5A-CC53-8A8D-858637007C9B}"/>
              </a:ext>
            </a:extLst>
          </p:cNvPr>
          <p:cNvSpPr txBox="1"/>
          <p:nvPr/>
        </p:nvSpPr>
        <p:spPr>
          <a:xfrm>
            <a:off x="5223671" y="2528360"/>
            <a:ext cx="5437707" cy="253916"/>
          </a:xfrm>
          <a:prstGeom prst="rect">
            <a:avLst/>
          </a:prstGeom>
          <a:noFill/>
        </p:spPr>
        <p:txBody>
          <a:bodyPr wrap="none" rtlCol="0">
            <a:spAutoFit/>
          </a:bodyPr>
          <a:lstStyle/>
          <a:p>
            <a:r>
              <a:rPr lang="en-DE" sz="1050" dirty="0"/>
              <a:t>Adjusted rand index of Hclust results for score realisations of the different genotype forms </a:t>
            </a:r>
          </a:p>
        </p:txBody>
      </p:sp>
      <p:sp>
        <p:nvSpPr>
          <p:cNvPr id="20" name="TextBox 19">
            <a:extLst>
              <a:ext uri="{FF2B5EF4-FFF2-40B4-BE49-F238E27FC236}">
                <a16:creationId xmlns:a16="http://schemas.microsoft.com/office/drawing/2014/main" id="{F49029FC-ADDB-20CD-4CF5-0BD55D42F7B4}"/>
              </a:ext>
            </a:extLst>
          </p:cNvPr>
          <p:cNvSpPr txBox="1"/>
          <p:nvPr/>
        </p:nvSpPr>
        <p:spPr>
          <a:xfrm>
            <a:off x="5223671" y="4118465"/>
            <a:ext cx="3403598" cy="246221"/>
          </a:xfrm>
          <a:prstGeom prst="rect">
            <a:avLst/>
          </a:prstGeom>
          <a:noFill/>
        </p:spPr>
        <p:txBody>
          <a:bodyPr wrap="square" rtlCol="0">
            <a:spAutoFit/>
          </a:bodyPr>
          <a:lstStyle/>
          <a:p>
            <a:r>
              <a:rPr lang="en-DE" sz="1000" dirty="0"/>
              <a:t>*: p&lt;0.05 	**:p&lt;0.01	***:p&lt;0.001</a:t>
            </a:r>
          </a:p>
        </p:txBody>
      </p:sp>
      <p:sp>
        <p:nvSpPr>
          <p:cNvPr id="23" name="TextBox 22">
            <a:extLst>
              <a:ext uri="{FF2B5EF4-FFF2-40B4-BE49-F238E27FC236}">
                <a16:creationId xmlns:a16="http://schemas.microsoft.com/office/drawing/2014/main" id="{73F218EC-6119-F7FA-BFA1-B8CF962C25BE}"/>
              </a:ext>
            </a:extLst>
          </p:cNvPr>
          <p:cNvSpPr txBox="1"/>
          <p:nvPr/>
        </p:nvSpPr>
        <p:spPr>
          <a:xfrm>
            <a:off x="5359401" y="4563533"/>
            <a:ext cx="6248136" cy="1200329"/>
          </a:xfrm>
          <a:prstGeom prst="rect">
            <a:avLst/>
          </a:prstGeom>
          <a:noFill/>
        </p:spPr>
        <p:txBody>
          <a:bodyPr wrap="square" rtlCol="0">
            <a:spAutoFit/>
          </a:bodyPr>
          <a:lstStyle/>
          <a:p>
            <a:r>
              <a:rPr lang="en-DE" b="1" dirty="0"/>
              <a:t>The clustering of the scores show agreement across the different genotype forms.</a:t>
            </a:r>
          </a:p>
          <a:p>
            <a:endParaRPr lang="en-DE" dirty="0"/>
          </a:p>
          <a:p>
            <a:r>
              <a:rPr lang="en-DE" dirty="0">
                <a:solidFill>
                  <a:srgbClr val="FF0000"/>
                </a:solidFill>
              </a:rPr>
              <a:t>However, these clusterings do not reflect the intial grouping.</a:t>
            </a:r>
          </a:p>
        </p:txBody>
      </p:sp>
      <p:sp>
        <p:nvSpPr>
          <p:cNvPr id="24" name="TextBox 23">
            <a:extLst>
              <a:ext uri="{FF2B5EF4-FFF2-40B4-BE49-F238E27FC236}">
                <a16:creationId xmlns:a16="http://schemas.microsoft.com/office/drawing/2014/main" id="{94770F2B-65AF-1F1D-DD13-826E77E791BC}"/>
              </a:ext>
            </a:extLst>
          </p:cNvPr>
          <p:cNvSpPr txBox="1"/>
          <p:nvPr/>
        </p:nvSpPr>
        <p:spPr>
          <a:xfrm>
            <a:off x="2047640" y="6102434"/>
            <a:ext cx="1848583" cy="253916"/>
          </a:xfrm>
          <a:prstGeom prst="rect">
            <a:avLst/>
          </a:prstGeom>
          <a:noFill/>
        </p:spPr>
        <p:txBody>
          <a:bodyPr wrap="none" rtlCol="0">
            <a:spAutoFit/>
          </a:bodyPr>
          <a:lstStyle/>
          <a:p>
            <a:r>
              <a:rPr lang="en-GB" sz="1050" dirty="0"/>
              <a:t>exemplary clustering results </a:t>
            </a:r>
            <a:endParaRPr lang="en-DE" sz="1050" dirty="0"/>
          </a:p>
        </p:txBody>
      </p:sp>
    </p:spTree>
    <p:extLst>
      <p:ext uri="{BB962C8B-B14F-4D97-AF65-F5344CB8AC3E}">
        <p14:creationId xmlns:p14="http://schemas.microsoft.com/office/powerpoint/2010/main" val="2569088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31455-B7FB-24BE-C693-CD5D8D63534D}"/>
              </a:ext>
            </a:extLst>
          </p:cNvPr>
          <p:cNvSpPr>
            <a:spLocks noGrp="1"/>
          </p:cNvSpPr>
          <p:nvPr>
            <p:ph type="title"/>
          </p:nvPr>
        </p:nvSpPr>
        <p:spPr>
          <a:xfrm>
            <a:off x="551747" y="-76302"/>
            <a:ext cx="10515600" cy="1325563"/>
          </a:xfrm>
        </p:spPr>
        <p:txBody>
          <a:bodyPr>
            <a:normAutofit/>
          </a:bodyPr>
          <a:lstStyle/>
          <a:p>
            <a:r>
              <a:rPr lang="en-DE" sz="3600" dirty="0"/>
              <a:t>Are RNs and realisation of plasticity scores similar? </a:t>
            </a:r>
          </a:p>
        </p:txBody>
      </p:sp>
      <p:pic>
        <p:nvPicPr>
          <p:cNvPr id="5" name="Content Placeholder 4">
            <a:extLst>
              <a:ext uri="{FF2B5EF4-FFF2-40B4-BE49-F238E27FC236}">
                <a16:creationId xmlns:a16="http://schemas.microsoft.com/office/drawing/2014/main" id="{FBA3ADEF-B573-78F9-E52F-0E7D6BB7EB2F}"/>
              </a:ext>
            </a:extLst>
          </p:cNvPr>
          <p:cNvPicPr>
            <a:picLocks noGrp="1" noChangeAspect="1"/>
          </p:cNvPicPr>
          <p:nvPr>
            <p:ph idx="1"/>
          </p:nvPr>
        </p:nvPicPr>
        <p:blipFill>
          <a:blip r:embed="rId2"/>
          <a:stretch>
            <a:fillRect/>
          </a:stretch>
        </p:blipFill>
        <p:spPr>
          <a:xfrm>
            <a:off x="29685" y="1249261"/>
            <a:ext cx="5266265" cy="5266265"/>
          </a:xfrm>
          <a:prstGeom prst="rect">
            <a:avLst/>
          </a:prstGeom>
        </p:spPr>
      </p:pic>
      <p:sp>
        <p:nvSpPr>
          <p:cNvPr id="4" name="Slide Number Placeholder 3">
            <a:extLst>
              <a:ext uri="{FF2B5EF4-FFF2-40B4-BE49-F238E27FC236}">
                <a16:creationId xmlns:a16="http://schemas.microsoft.com/office/drawing/2014/main" id="{DD2AE73D-D5C7-EB54-8E40-5B5E17A6D6EB}"/>
              </a:ext>
            </a:extLst>
          </p:cNvPr>
          <p:cNvSpPr>
            <a:spLocks noGrp="1"/>
          </p:cNvSpPr>
          <p:nvPr>
            <p:ph type="sldNum" sz="quarter" idx="12"/>
          </p:nvPr>
        </p:nvSpPr>
        <p:spPr/>
        <p:txBody>
          <a:bodyPr/>
          <a:lstStyle/>
          <a:p>
            <a:fld id="{3F6C359D-CFAE-9B41-B51B-43E777F3E1C6}" type="slidenum">
              <a:rPr lang="en-DE" smtClean="0"/>
              <a:t>7</a:t>
            </a:fld>
            <a:endParaRPr lang="en-DE"/>
          </a:p>
        </p:txBody>
      </p:sp>
      <p:pic>
        <p:nvPicPr>
          <p:cNvPr id="6" name="Picture 5">
            <a:extLst>
              <a:ext uri="{FF2B5EF4-FFF2-40B4-BE49-F238E27FC236}">
                <a16:creationId xmlns:a16="http://schemas.microsoft.com/office/drawing/2014/main" id="{7173828C-1322-1D85-96B9-0498901B08EB}"/>
              </a:ext>
            </a:extLst>
          </p:cNvPr>
          <p:cNvPicPr>
            <a:picLocks noChangeAspect="1"/>
          </p:cNvPicPr>
          <p:nvPr/>
        </p:nvPicPr>
        <p:blipFill>
          <a:blip r:embed="rId3"/>
          <a:stretch>
            <a:fillRect/>
          </a:stretch>
        </p:blipFill>
        <p:spPr>
          <a:xfrm>
            <a:off x="4507391" y="1249260"/>
            <a:ext cx="5266265" cy="5266265"/>
          </a:xfrm>
          <a:prstGeom prst="rect">
            <a:avLst/>
          </a:prstGeom>
        </p:spPr>
      </p:pic>
      <p:sp>
        <p:nvSpPr>
          <p:cNvPr id="7" name="TextBox 6">
            <a:extLst>
              <a:ext uri="{FF2B5EF4-FFF2-40B4-BE49-F238E27FC236}">
                <a16:creationId xmlns:a16="http://schemas.microsoft.com/office/drawing/2014/main" id="{20BD45F9-1437-116A-BC55-21F6D86EE97A}"/>
              </a:ext>
            </a:extLst>
          </p:cNvPr>
          <p:cNvSpPr txBox="1"/>
          <p:nvPr/>
        </p:nvSpPr>
        <p:spPr>
          <a:xfrm>
            <a:off x="1587021" y="5916154"/>
            <a:ext cx="2201244" cy="246221"/>
          </a:xfrm>
          <a:prstGeom prst="rect">
            <a:avLst/>
          </a:prstGeom>
          <a:noFill/>
        </p:spPr>
        <p:txBody>
          <a:bodyPr wrap="none" rtlCol="0">
            <a:spAutoFit/>
          </a:bodyPr>
          <a:lstStyle/>
          <a:p>
            <a:r>
              <a:rPr lang="en-GB" sz="1000" dirty="0"/>
              <a:t>H</a:t>
            </a:r>
            <a:r>
              <a:rPr lang="en-DE" sz="1000" dirty="0"/>
              <a:t>eatmap of RN distances (canberra)</a:t>
            </a:r>
          </a:p>
        </p:txBody>
      </p:sp>
      <p:sp>
        <p:nvSpPr>
          <p:cNvPr id="8" name="TextBox 7">
            <a:extLst>
              <a:ext uri="{FF2B5EF4-FFF2-40B4-BE49-F238E27FC236}">
                <a16:creationId xmlns:a16="http://schemas.microsoft.com/office/drawing/2014/main" id="{7A643BEC-11CD-35E9-39CC-AAFE04DA3BD2}"/>
              </a:ext>
            </a:extLst>
          </p:cNvPr>
          <p:cNvSpPr txBox="1"/>
          <p:nvPr/>
        </p:nvSpPr>
        <p:spPr>
          <a:xfrm>
            <a:off x="5582922" y="5916153"/>
            <a:ext cx="3491661" cy="246221"/>
          </a:xfrm>
          <a:prstGeom prst="rect">
            <a:avLst/>
          </a:prstGeom>
          <a:noFill/>
        </p:spPr>
        <p:txBody>
          <a:bodyPr wrap="none" rtlCol="0">
            <a:spAutoFit/>
          </a:bodyPr>
          <a:lstStyle/>
          <a:p>
            <a:r>
              <a:rPr lang="en-DE" sz="1000" dirty="0"/>
              <a:t>Heatmap of plasticity score realisation distances (canberra)</a:t>
            </a:r>
          </a:p>
        </p:txBody>
      </p:sp>
      <p:graphicFrame>
        <p:nvGraphicFramePr>
          <p:cNvPr id="9" name="Table 8">
            <a:extLst>
              <a:ext uri="{FF2B5EF4-FFF2-40B4-BE49-F238E27FC236}">
                <a16:creationId xmlns:a16="http://schemas.microsoft.com/office/drawing/2014/main" id="{45C06A09-D8EE-27B8-0D66-F104A3CA4C06}"/>
              </a:ext>
            </a:extLst>
          </p:cNvPr>
          <p:cNvGraphicFramePr>
            <a:graphicFrameLocks noGrp="1"/>
          </p:cNvGraphicFramePr>
          <p:nvPr>
            <p:extLst>
              <p:ext uri="{D42A27DB-BD31-4B8C-83A1-F6EECF244321}">
                <p14:modId xmlns:p14="http://schemas.microsoft.com/office/powerpoint/2010/main" val="2100925624"/>
              </p:ext>
            </p:extLst>
          </p:nvPr>
        </p:nvGraphicFramePr>
        <p:xfrm>
          <a:off x="9168820" y="3147825"/>
          <a:ext cx="2928942" cy="2280920"/>
        </p:xfrm>
        <a:graphic>
          <a:graphicData uri="http://schemas.openxmlformats.org/drawingml/2006/table">
            <a:tbl>
              <a:tblPr firstRow="1" bandRow="1">
                <a:tableStyleId>{5C22544A-7EE6-4342-B048-85BDC9FD1C3A}</a:tableStyleId>
              </a:tblPr>
              <a:tblGrid>
                <a:gridCol w="976314">
                  <a:extLst>
                    <a:ext uri="{9D8B030D-6E8A-4147-A177-3AD203B41FA5}">
                      <a16:colId xmlns:a16="http://schemas.microsoft.com/office/drawing/2014/main" val="234388045"/>
                    </a:ext>
                  </a:extLst>
                </a:gridCol>
                <a:gridCol w="976314">
                  <a:extLst>
                    <a:ext uri="{9D8B030D-6E8A-4147-A177-3AD203B41FA5}">
                      <a16:colId xmlns:a16="http://schemas.microsoft.com/office/drawing/2014/main" val="4242090948"/>
                    </a:ext>
                  </a:extLst>
                </a:gridCol>
                <a:gridCol w="976314">
                  <a:extLst>
                    <a:ext uri="{9D8B030D-6E8A-4147-A177-3AD203B41FA5}">
                      <a16:colId xmlns:a16="http://schemas.microsoft.com/office/drawing/2014/main" val="1999102354"/>
                    </a:ext>
                  </a:extLst>
                </a:gridCol>
              </a:tblGrid>
              <a:tr h="370840">
                <a:tc>
                  <a:txBody>
                    <a:bodyPr/>
                    <a:lstStyle/>
                    <a:p>
                      <a:r>
                        <a:rPr lang="en-DE" sz="1100" dirty="0"/>
                        <a:t>Genotype form</a:t>
                      </a:r>
                    </a:p>
                  </a:txBody>
                  <a:tcPr/>
                </a:tc>
                <a:tc>
                  <a:txBody>
                    <a:bodyPr/>
                    <a:lstStyle/>
                    <a:p>
                      <a:r>
                        <a:rPr lang="en-DE" sz="1100" dirty="0"/>
                        <a:t>Mantel stat</a:t>
                      </a:r>
                    </a:p>
                  </a:txBody>
                  <a:tcPr/>
                </a:tc>
                <a:tc>
                  <a:txBody>
                    <a:bodyPr/>
                    <a:lstStyle/>
                    <a:p>
                      <a:r>
                        <a:rPr lang="en-DE" sz="1100" dirty="0"/>
                        <a:t>P-Value</a:t>
                      </a:r>
                    </a:p>
                  </a:txBody>
                  <a:tcPr/>
                </a:tc>
                <a:extLst>
                  <a:ext uri="{0D108BD9-81ED-4DB2-BD59-A6C34878D82A}">
                    <a16:rowId xmlns:a16="http://schemas.microsoft.com/office/drawing/2014/main" val="3775887035"/>
                  </a:ext>
                </a:extLst>
              </a:tr>
              <a:tr h="370840">
                <a:tc>
                  <a:txBody>
                    <a:bodyPr/>
                    <a:lstStyle/>
                    <a:p>
                      <a:r>
                        <a:rPr lang="en-DE" sz="1100" dirty="0"/>
                        <a:t>linear</a:t>
                      </a:r>
                    </a:p>
                  </a:txBody>
                  <a:tcPr/>
                </a:tc>
                <a:tc>
                  <a:txBody>
                    <a:bodyPr/>
                    <a:lstStyle/>
                    <a:p>
                      <a:r>
                        <a:rPr lang="en-DE" sz="1100" dirty="0"/>
                        <a:t>-0.008</a:t>
                      </a:r>
                    </a:p>
                  </a:txBody>
                  <a:tcPr/>
                </a:tc>
                <a:tc>
                  <a:txBody>
                    <a:bodyPr/>
                    <a:lstStyle/>
                    <a:p>
                      <a:r>
                        <a:rPr lang="en-GB" sz="1100" dirty="0"/>
                        <a:t>4.33e-01</a:t>
                      </a:r>
                      <a:endParaRPr lang="en-DE" sz="1100" dirty="0"/>
                    </a:p>
                  </a:txBody>
                  <a:tcPr/>
                </a:tc>
                <a:extLst>
                  <a:ext uri="{0D108BD9-81ED-4DB2-BD59-A6C34878D82A}">
                    <a16:rowId xmlns:a16="http://schemas.microsoft.com/office/drawing/2014/main" val="1461154385"/>
                  </a:ext>
                </a:extLst>
              </a:tr>
              <a:tr h="370840">
                <a:tc>
                  <a:txBody>
                    <a:bodyPr/>
                    <a:lstStyle/>
                    <a:p>
                      <a:r>
                        <a:rPr lang="en-DE" sz="1100" dirty="0"/>
                        <a:t>gaussian</a:t>
                      </a:r>
                    </a:p>
                  </a:txBody>
                  <a:tcPr/>
                </a:tc>
                <a:tc>
                  <a:txBody>
                    <a:bodyPr/>
                    <a:lstStyle/>
                    <a:p>
                      <a:r>
                        <a:rPr lang="en-DE" sz="1100" dirty="0"/>
                        <a:t>0.267</a:t>
                      </a:r>
                    </a:p>
                  </a:txBody>
                  <a:tcPr/>
                </a:tc>
                <a:tc>
                  <a:txBody>
                    <a:bodyPr/>
                    <a:lstStyle/>
                    <a:p>
                      <a:r>
                        <a:rPr lang="en-GB" sz="1100" dirty="0"/>
                        <a:t>1.8e-02</a:t>
                      </a:r>
                      <a:endParaRPr lang="en-DE" sz="1100" dirty="0"/>
                    </a:p>
                  </a:txBody>
                  <a:tcPr/>
                </a:tc>
                <a:extLst>
                  <a:ext uri="{0D108BD9-81ED-4DB2-BD59-A6C34878D82A}">
                    <a16:rowId xmlns:a16="http://schemas.microsoft.com/office/drawing/2014/main" val="2892036903"/>
                  </a:ext>
                </a:extLst>
              </a:tr>
              <a:tr h="370840">
                <a:tc>
                  <a:txBody>
                    <a:bodyPr/>
                    <a:lstStyle/>
                    <a:p>
                      <a:r>
                        <a:rPr lang="en-DE" sz="1100" dirty="0"/>
                        <a:t>sinusoidal</a:t>
                      </a:r>
                    </a:p>
                  </a:txBody>
                  <a:tcPr/>
                </a:tc>
                <a:tc>
                  <a:txBody>
                    <a:bodyPr/>
                    <a:lstStyle/>
                    <a:p>
                      <a:r>
                        <a:rPr lang="en-DE" sz="1100" dirty="0"/>
                        <a:t>0.271</a:t>
                      </a:r>
                    </a:p>
                  </a:txBody>
                  <a:tcPr/>
                </a:tc>
                <a:tc>
                  <a:txBody>
                    <a:bodyPr/>
                    <a:lstStyle/>
                    <a:p>
                      <a:r>
                        <a:rPr lang="en-GB" sz="1100" dirty="0"/>
                        <a:t>2.3e-02 </a:t>
                      </a:r>
                      <a:endParaRPr lang="en-DE" sz="1100" dirty="0"/>
                    </a:p>
                  </a:txBody>
                  <a:tcPr/>
                </a:tc>
                <a:extLst>
                  <a:ext uri="{0D108BD9-81ED-4DB2-BD59-A6C34878D82A}">
                    <a16:rowId xmlns:a16="http://schemas.microsoft.com/office/drawing/2014/main" val="3557929409"/>
                  </a:ext>
                </a:extLst>
              </a:tr>
              <a:tr h="370840">
                <a:tc>
                  <a:txBody>
                    <a:bodyPr/>
                    <a:lstStyle/>
                    <a:p>
                      <a:r>
                        <a:rPr lang="en-DE" sz="1100" dirty="0"/>
                        <a:t>wave</a:t>
                      </a:r>
                    </a:p>
                  </a:txBody>
                  <a:tcPr/>
                </a:tc>
                <a:tc>
                  <a:txBody>
                    <a:bodyPr/>
                    <a:lstStyle/>
                    <a:p>
                      <a:r>
                        <a:rPr lang="en-DE" sz="1100" dirty="0"/>
                        <a:t>0.379</a:t>
                      </a:r>
                    </a:p>
                  </a:txBody>
                  <a:tcPr/>
                </a:tc>
                <a:tc>
                  <a:txBody>
                    <a:bodyPr/>
                    <a:lstStyle/>
                    <a:p>
                      <a:r>
                        <a:rPr lang="en-GB" sz="1100" dirty="0"/>
                        <a:t>8e-03</a:t>
                      </a:r>
                      <a:endParaRPr lang="en-DE" sz="1100" dirty="0"/>
                    </a:p>
                  </a:txBody>
                  <a:tcPr/>
                </a:tc>
                <a:extLst>
                  <a:ext uri="{0D108BD9-81ED-4DB2-BD59-A6C34878D82A}">
                    <a16:rowId xmlns:a16="http://schemas.microsoft.com/office/drawing/2014/main" val="3640643150"/>
                  </a:ext>
                </a:extLst>
              </a:tr>
              <a:tr h="370840">
                <a:tc>
                  <a:txBody>
                    <a:bodyPr/>
                    <a:lstStyle/>
                    <a:p>
                      <a:r>
                        <a:rPr lang="en-GB" sz="1100" dirty="0"/>
                        <a:t>c</a:t>
                      </a:r>
                      <a:r>
                        <a:rPr lang="en-DE" sz="1100" dirty="0"/>
                        <a:t>ombined </a:t>
                      </a:r>
                    </a:p>
                  </a:txBody>
                  <a:tcPr/>
                </a:tc>
                <a:tc>
                  <a:txBody>
                    <a:bodyPr/>
                    <a:lstStyle/>
                    <a:p>
                      <a:r>
                        <a:rPr lang="en-DE" sz="1100" dirty="0"/>
                        <a:t>0.195</a:t>
                      </a:r>
                    </a:p>
                  </a:txBody>
                  <a:tcPr/>
                </a:tc>
                <a:tc>
                  <a:txBody>
                    <a:bodyPr/>
                    <a:lstStyle/>
                    <a:p>
                      <a:r>
                        <a:rPr lang="en-GB" sz="1100" dirty="0"/>
                        <a:t>1e-03</a:t>
                      </a:r>
                      <a:endParaRPr lang="en-DE" sz="1100" dirty="0"/>
                    </a:p>
                  </a:txBody>
                  <a:tcPr/>
                </a:tc>
                <a:extLst>
                  <a:ext uri="{0D108BD9-81ED-4DB2-BD59-A6C34878D82A}">
                    <a16:rowId xmlns:a16="http://schemas.microsoft.com/office/drawing/2014/main" val="604515986"/>
                  </a:ext>
                </a:extLst>
              </a:tr>
            </a:tbl>
          </a:graphicData>
        </a:graphic>
      </p:graphicFrame>
      <p:sp>
        <p:nvSpPr>
          <p:cNvPr id="10" name="TextBox 9">
            <a:extLst>
              <a:ext uri="{FF2B5EF4-FFF2-40B4-BE49-F238E27FC236}">
                <a16:creationId xmlns:a16="http://schemas.microsoft.com/office/drawing/2014/main" id="{976C9505-7381-17A7-5EA1-D71F3DB49EEC}"/>
              </a:ext>
            </a:extLst>
          </p:cNvPr>
          <p:cNvSpPr txBox="1"/>
          <p:nvPr/>
        </p:nvSpPr>
        <p:spPr>
          <a:xfrm>
            <a:off x="3993794" y="6356350"/>
            <a:ext cx="1815753" cy="369332"/>
          </a:xfrm>
          <a:prstGeom prst="rect">
            <a:avLst/>
          </a:prstGeom>
          <a:noFill/>
        </p:spPr>
        <p:txBody>
          <a:bodyPr wrap="none" rtlCol="0">
            <a:spAutoFit/>
          </a:bodyPr>
          <a:lstStyle/>
          <a:p>
            <a:r>
              <a:rPr lang="en-DE" dirty="0">
                <a:solidFill>
                  <a:srgbClr val="FF0000"/>
                </a:solidFill>
              </a:rPr>
              <a:t>No, they are not!</a:t>
            </a:r>
          </a:p>
        </p:txBody>
      </p:sp>
      <p:sp>
        <p:nvSpPr>
          <p:cNvPr id="11" name="TextBox 10">
            <a:extLst>
              <a:ext uri="{FF2B5EF4-FFF2-40B4-BE49-F238E27FC236}">
                <a16:creationId xmlns:a16="http://schemas.microsoft.com/office/drawing/2014/main" id="{7494FB28-4D7C-760F-02D1-9A10A922B88E}"/>
              </a:ext>
            </a:extLst>
          </p:cNvPr>
          <p:cNvSpPr txBox="1"/>
          <p:nvPr/>
        </p:nvSpPr>
        <p:spPr>
          <a:xfrm>
            <a:off x="9168820" y="5408685"/>
            <a:ext cx="3117417" cy="400110"/>
          </a:xfrm>
          <a:prstGeom prst="rect">
            <a:avLst/>
          </a:prstGeom>
          <a:noFill/>
        </p:spPr>
        <p:txBody>
          <a:bodyPr wrap="square" rtlCol="0">
            <a:spAutoFit/>
          </a:bodyPr>
          <a:lstStyle/>
          <a:p>
            <a:r>
              <a:rPr lang="en-DE" sz="1000" dirty="0"/>
              <a:t>Mantel test results for comparing the RN distance matrix to the plasticity score distance matrix </a:t>
            </a:r>
          </a:p>
        </p:txBody>
      </p:sp>
    </p:spTree>
    <p:extLst>
      <p:ext uri="{BB962C8B-B14F-4D97-AF65-F5344CB8AC3E}">
        <p14:creationId xmlns:p14="http://schemas.microsoft.com/office/powerpoint/2010/main" val="1995045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CF77C-2ABE-8F01-06D9-43889463F6F7}"/>
              </a:ext>
            </a:extLst>
          </p:cNvPr>
          <p:cNvSpPr>
            <a:spLocks noGrp="1"/>
          </p:cNvSpPr>
          <p:nvPr>
            <p:ph type="title"/>
          </p:nvPr>
        </p:nvSpPr>
        <p:spPr/>
        <p:txBody>
          <a:bodyPr>
            <a:normAutofit/>
          </a:bodyPr>
          <a:lstStyle/>
          <a:p>
            <a:r>
              <a:rPr lang="en-DE" sz="3200" dirty="0"/>
              <a:t>Does correlation of RNs tell something about the correlation of their realisations of the plasticity scores?</a:t>
            </a:r>
          </a:p>
        </p:txBody>
      </p:sp>
      <p:pic>
        <p:nvPicPr>
          <p:cNvPr id="5" name="Content Placeholder 4">
            <a:extLst>
              <a:ext uri="{FF2B5EF4-FFF2-40B4-BE49-F238E27FC236}">
                <a16:creationId xmlns:a16="http://schemas.microsoft.com/office/drawing/2014/main" id="{64C4C5C2-4238-0DD3-A3BC-45EA03DA8E3F}"/>
              </a:ext>
            </a:extLst>
          </p:cNvPr>
          <p:cNvPicPr>
            <a:picLocks noGrp="1" noChangeAspect="1"/>
          </p:cNvPicPr>
          <p:nvPr>
            <p:ph idx="1"/>
          </p:nvPr>
        </p:nvPicPr>
        <p:blipFill>
          <a:blip r:embed="rId2"/>
          <a:stretch>
            <a:fillRect/>
          </a:stretch>
        </p:blipFill>
        <p:spPr>
          <a:xfrm>
            <a:off x="406401" y="1729316"/>
            <a:ext cx="5046133" cy="5046133"/>
          </a:xfrm>
          <a:prstGeom prst="rect">
            <a:avLst/>
          </a:prstGeom>
        </p:spPr>
      </p:pic>
      <p:sp>
        <p:nvSpPr>
          <p:cNvPr id="4" name="Slide Number Placeholder 3">
            <a:extLst>
              <a:ext uri="{FF2B5EF4-FFF2-40B4-BE49-F238E27FC236}">
                <a16:creationId xmlns:a16="http://schemas.microsoft.com/office/drawing/2014/main" id="{BF6D1873-0BFA-D526-6076-A4487D978A15}"/>
              </a:ext>
            </a:extLst>
          </p:cNvPr>
          <p:cNvSpPr>
            <a:spLocks noGrp="1"/>
          </p:cNvSpPr>
          <p:nvPr>
            <p:ph type="sldNum" sz="quarter" idx="12"/>
          </p:nvPr>
        </p:nvSpPr>
        <p:spPr/>
        <p:txBody>
          <a:bodyPr/>
          <a:lstStyle/>
          <a:p>
            <a:fld id="{3F6C359D-CFAE-9B41-B51B-43E777F3E1C6}" type="slidenum">
              <a:rPr lang="en-DE" smtClean="0"/>
              <a:t>8</a:t>
            </a:fld>
            <a:endParaRPr lang="en-DE"/>
          </a:p>
        </p:txBody>
      </p:sp>
      <p:pic>
        <p:nvPicPr>
          <p:cNvPr id="6" name="Picture 5">
            <a:extLst>
              <a:ext uri="{FF2B5EF4-FFF2-40B4-BE49-F238E27FC236}">
                <a16:creationId xmlns:a16="http://schemas.microsoft.com/office/drawing/2014/main" id="{AD95B313-921E-5BD6-5A2A-321D514A3AF0}"/>
              </a:ext>
            </a:extLst>
          </p:cNvPr>
          <p:cNvPicPr>
            <a:picLocks noChangeAspect="1"/>
          </p:cNvPicPr>
          <p:nvPr/>
        </p:nvPicPr>
        <p:blipFill>
          <a:blip r:embed="rId3"/>
          <a:stretch>
            <a:fillRect/>
          </a:stretch>
        </p:blipFill>
        <p:spPr>
          <a:xfrm>
            <a:off x="6426200" y="1847849"/>
            <a:ext cx="4927600" cy="4927600"/>
          </a:xfrm>
          <a:prstGeom prst="rect">
            <a:avLst/>
          </a:prstGeom>
        </p:spPr>
      </p:pic>
      <p:sp>
        <p:nvSpPr>
          <p:cNvPr id="7" name="TextBox 6">
            <a:extLst>
              <a:ext uri="{FF2B5EF4-FFF2-40B4-BE49-F238E27FC236}">
                <a16:creationId xmlns:a16="http://schemas.microsoft.com/office/drawing/2014/main" id="{B7E432C0-B220-0F0D-7CE7-46636369034B}"/>
              </a:ext>
            </a:extLst>
          </p:cNvPr>
          <p:cNvSpPr txBox="1"/>
          <p:nvPr/>
        </p:nvSpPr>
        <p:spPr>
          <a:xfrm>
            <a:off x="4988581" y="6398192"/>
            <a:ext cx="2090124" cy="369332"/>
          </a:xfrm>
          <a:prstGeom prst="rect">
            <a:avLst/>
          </a:prstGeom>
          <a:noFill/>
        </p:spPr>
        <p:txBody>
          <a:bodyPr wrap="none" rtlCol="0">
            <a:spAutoFit/>
          </a:bodyPr>
          <a:lstStyle/>
          <a:p>
            <a:r>
              <a:rPr lang="en-DE" dirty="0">
                <a:solidFill>
                  <a:srgbClr val="FF0000"/>
                </a:solidFill>
              </a:rPr>
              <a:t>No, apparently not!</a:t>
            </a:r>
          </a:p>
        </p:txBody>
      </p:sp>
      <p:sp>
        <p:nvSpPr>
          <p:cNvPr id="8" name="TextBox 7">
            <a:extLst>
              <a:ext uri="{FF2B5EF4-FFF2-40B4-BE49-F238E27FC236}">
                <a16:creationId xmlns:a16="http://schemas.microsoft.com/office/drawing/2014/main" id="{06AE0C89-CD99-13B0-C5DA-1E5AA1680572}"/>
              </a:ext>
            </a:extLst>
          </p:cNvPr>
          <p:cNvSpPr txBox="1"/>
          <p:nvPr/>
        </p:nvSpPr>
        <p:spPr>
          <a:xfrm>
            <a:off x="1322190" y="6182748"/>
            <a:ext cx="3222357" cy="400110"/>
          </a:xfrm>
          <a:prstGeom prst="rect">
            <a:avLst/>
          </a:prstGeom>
          <a:noFill/>
        </p:spPr>
        <p:txBody>
          <a:bodyPr wrap="none" rtlCol="0">
            <a:spAutoFit/>
          </a:bodyPr>
          <a:lstStyle/>
          <a:p>
            <a:r>
              <a:rPr lang="en-GB" sz="1000" dirty="0"/>
              <a:t>C</a:t>
            </a:r>
            <a:r>
              <a:rPr lang="en-DE" sz="1000" dirty="0"/>
              <a:t>orrelation of pure trait values of RNs</a:t>
            </a:r>
          </a:p>
          <a:p>
            <a:r>
              <a:rPr lang="en-DE" sz="1000" dirty="0">
                <a:sym typeface="Wingdings" pitchFamily="2" charset="2"/>
              </a:rPr>
              <a:t> </a:t>
            </a:r>
            <a:r>
              <a:rPr lang="en-GB" sz="1000" dirty="0">
                <a:sym typeface="Wingdings" pitchFamily="2" charset="2"/>
              </a:rPr>
              <a:t>G</a:t>
            </a:r>
            <a:r>
              <a:rPr lang="en-DE" sz="1000" dirty="0">
                <a:sym typeface="Wingdings" pitchFamily="2" charset="2"/>
              </a:rPr>
              <a:t>enotype forms are automatically grouped correctly </a:t>
            </a:r>
            <a:endParaRPr lang="en-DE" sz="1000" dirty="0"/>
          </a:p>
        </p:txBody>
      </p:sp>
      <p:sp>
        <p:nvSpPr>
          <p:cNvPr id="9" name="TextBox 8">
            <a:extLst>
              <a:ext uri="{FF2B5EF4-FFF2-40B4-BE49-F238E27FC236}">
                <a16:creationId xmlns:a16="http://schemas.microsoft.com/office/drawing/2014/main" id="{AE55DB0B-AB14-484A-F954-C132ECA30649}"/>
              </a:ext>
            </a:extLst>
          </p:cNvPr>
          <p:cNvSpPr txBox="1"/>
          <p:nvPr/>
        </p:nvSpPr>
        <p:spPr>
          <a:xfrm>
            <a:off x="7344366" y="6170985"/>
            <a:ext cx="3565400" cy="246221"/>
          </a:xfrm>
          <a:prstGeom prst="rect">
            <a:avLst/>
          </a:prstGeom>
          <a:noFill/>
        </p:spPr>
        <p:txBody>
          <a:bodyPr wrap="none" rtlCol="0">
            <a:spAutoFit/>
          </a:bodyPr>
          <a:lstStyle/>
          <a:p>
            <a:r>
              <a:rPr lang="en-DE" sz="1000" dirty="0"/>
              <a:t>Correlation of plasticity score realisations for all genotypes</a:t>
            </a:r>
          </a:p>
        </p:txBody>
      </p:sp>
    </p:spTree>
    <p:extLst>
      <p:ext uri="{BB962C8B-B14F-4D97-AF65-F5344CB8AC3E}">
        <p14:creationId xmlns:p14="http://schemas.microsoft.com/office/powerpoint/2010/main" val="2441069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BFB76A-92EF-A87A-C120-46DA268977AE}"/>
              </a:ext>
            </a:extLst>
          </p:cNvPr>
          <p:cNvSpPr>
            <a:spLocks noGrp="1"/>
          </p:cNvSpPr>
          <p:nvPr>
            <p:ph type="title"/>
          </p:nvPr>
        </p:nvSpPr>
        <p:spPr>
          <a:xfrm>
            <a:off x="1050988" y="1967265"/>
            <a:ext cx="2628900" cy="2547257"/>
          </a:xfrm>
          <a:noFill/>
        </p:spPr>
        <p:txBody>
          <a:bodyPr vert="horz" lIns="91440" tIns="45720" rIns="91440" bIns="45720" rtlCol="0" anchor="ctr">
            <a:normAutofit fontScale="90000"/>
          </a:bodyPr>
          <a:lstStyle/>
          <a:p>
            <a:pPr algn="ctr"/>
            <a:r>
              <a:rPr lang="en-US" sz="3300" kern="1200" dirty="0">
                <a:solidFill>
                  <a:srgbClr val="FFFFFF"/>
                </a:solidFill>
                <a:latin typeface="+mj-lt"/>
                <a:ea typeface="+mj-ea"/>
                <a:cs typeface="+mj-cs"/>
              </a:rPr>
              <a:t>Distribution of trait values and plasticity score </a:t>
            </a:r>
            <a:r>
              <a:rPr lang="en-US" sz="3300" kern="1200" dirty="0" err="1">
                <a:solidFill>
                  <a:srgbClr val="FFFFFF"/>
                </a:solidFill>
                <a:latin typeface="+mj-lt"/>
                <a:ea typeface="+mj-ea"/>
                <a:cs typeface="+mj-cs"/>
              </a:rPr>
              <a:t>realisations</a:t>
            </a:r>
            <a:r>
              <a:rPr lang="en-US" sz="3300" kern="1200" dirty="0">
                <a:solidFill>
                  <a:srgbClr val="FFFFFF"/>
                </a:solidFill>
                <a:latin typeface="+mj-lt"/>
                <a:ea typeface="+mj-ea"/>
                <a:cs typeface="+mj-cs"/>
              </a:rPr>
              <a:t> for RNs</a:t>
            </a:r>
          </a:p>
        </p:txBody>
      </p:sp>
      <p:pic>
        <p:nvPicPr>
          <p:cNvPr id="6" name="Content Placeholder 5">
            <a:extLst>
              <a:ext uri="{FF2B5EF4-FFF2-40B4-BE49-F238E27FC236}">
                <a16:creationId xmlns:a16="http://schemas.microsoft.com/office/drawing/2014/main" id="{18DBB43A-B121-8F9E-972F-A732C59070CB}"/>
              </a:ext>
            </a:extLst>
          </p:cNvPr>
          <p:cNvPicPr>
            <a:picLocks noGrp="1" noChangeAspect="1"/>
          </p:cNvPicPr>
          <p:nvPr>
            <p:ph idx="1"/>
          </p:nvPr>
        </p:nvPicPr>
        <p:blipFill rotWithShape="1">
          <a:blip r:embed="rId2"/>
          <a:srcRect b="14306"/>
          <a:stretch/>
        </p:blipFill>
        <p:spPr>
          <a:xfrm>
            <a:off x="4216526" y="-3866"/>
            <a:ext cx="7975474" cy="6834503"/>
          </a:xfrm>
          <a:prstGeom prst="rect">
            <a:avLst/>
          </a:prstGeom>
        </p:spPr>
      </p:pic>
      <p:sp>
        <p:nvSpPr>
          <p:cNvPr id="4" name="Slide Number Placeholder 3">
            <a:extLst>
              <a:ext uri="{FF2B5EF4-FFF2-40B4-BE49-F238E27FC236}">
                <a16:creationId xmlns:a16="http://schemas.microsoft.com/office/drawing/2014/main" id="{12065C5E-FE03-DBF5-947E-02E6B2FFB22A}"/>
              </a:ext>
            </a:extLst>
          </p:cNvPr>
          <p:cNvSpPr>
            <a:spLocks noGrp="1"/>
          </p:cNvSpPr>
          <p:nvPr>
            <p:ph type="sldNum" sz="quarter" idx="12"/>
          </p:nvPr>
        </p:nvSpPr>
        <p:spPr>
          <a:xfrm>
            <a:off x="0" y="6492875"/>
            <a:ext cx="514349" cy="365125"/>
          </a:xfrm>
        </p:spPr>
        <p:txBody>
          <a:bodyPr vert="horz" lIns="91440" tIns="45720" rIns="91440" bIns="45720" rtlCol="0" anchor="ctr">
            <a:normAutofit/>
          </a:bodyPr>
          <a:lstStyle/>
          <a:p>
            <a:pPr>
              <a:spcAft>
                <a:spcPts val="600"/>
              </a:spcAft>
            </a:pPr>
            <a:fld id="{3F6C359D-CFAE-9B41-B51B-43E777F3E1C6}" type="slidenum">
              <a:rPr lang="en-US">
                <a:solidFill>
                  <a:schemeClr val="tx1">
                    <a:alpha val="80000"/>
                  </a:schemeClr>
                </a:solidFill>
              </a:rPr>
              <a:pPr>
                <a:spcAft>
                  <a:spcPts val="600"/>
                </a:spcAft>
              </a:pPr>
              <a:t>9</a:t>
            </a:fld>
            <a:endParaRPr lang="en-US" dirty="0">
              <a:solidFill>
                <a:schemeClr val="tx1">
                  <a:alpha val="80000"/>
                </a:schemeClr>
              </a:solidFill>
            </a:endParaRPr>
          </a:p>
        </p:txBody>
      </p:sp>
      <p:sp>
        <p:nvSpPr>
          <p:cNvPr id="7" name="TextBox 6">
            <a:extLst>
              <a:ext uri="{FF2B5EF4-FFF2-40B4-BE49-F238E27FC236}">
                <a16:creationId xmlns:a16="http://schemas.microsoft.com/office/drawing/2014/main" id="{496F21F5-D544-B00D-F721-2331EECF0D1C}"/>
              </a:ext>
            </a:extLst>
          </p:cNvPr>
          <p:cNvSpPr txBox="1"/>
          <p:nvPr/>
        </p:nvSpPr>
        <p:spPr>
          <a:xfrm>
            <a:off x="615885" y="5301015"/>
            <a:ext cx="3499105" cy="577081"/>
          </a:xfrm>
          <a:prstGeom prst="rect">
            <a:avLst/>
          </a:prstGeom>
          <a:noFill/>
        </p:spPr>
        <p:txBody>
          <a:bodyPr wrap="square" rtlCol="0">
            <a:spAutoFit/>
          </a:bodyPr>
          <a:lstStyle/>
          <a:p>
            <a:r>
              <a:rPr lang="en-GB" sz="1050" dirty="0"/>
              <a:t>T</a:t>
            </a:r>
            <a:r>
              <a:rPr lang="en-DE" sz="1050" dirty="0"/>
              <a:t>his shows the distribution of the trait values and the plasticity score realisations across all simulated genotypes</a:t>
            </a:r>
          </a:p>
        </p:txBody>
      </p:sp>
    </p:spTree>
    <p:extLst>
      <p:ext uri="{BB962C8B-B14F-4D97-AF65-F5344CB8AC3E}">
        <p14:creationId xmlns:p14="http://schemas.microsoft.com/office/powerpoint/2010/main" val="36840523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30786</TotalTime>
  <Words>2401</Words>
  <Application>Microsoft Macintosh PowerPoint</Application>
  <PresentationFormat>Widescreen</PresentationFormat>
  <Paragraphs>289</Paragraphs>
  <Slides>56</Slides>
  <Notes>7</Notes>
  <HiddenSlides>23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-webkit-standard</vt:lpstr>
      <vt:lpstr>Aptos</vt:lpstr>
      <vt:lpstr>Aptos Display</vt:lpstr>
      <vt:lpstr>Arial</vt:lpstr>
      <vt:lpstr>Cambria Math</vt:lpstr>
      <vt:lpstr>Wingdings</vt:lpstr>
      <vt:lpstr>Office Theme</vt:lpstr>
      <vt:lpstr>Project Z2</vt:lpstr>
      <vt:lpstr>Checklist of things we can answer </vt:lpstr>
      <vt:lpstr>Data Simulation</vt:lpstr>
      <vt:lpstr>PowerPoint Presentation</vt:lpstr>
      <vt:lpstr>Plasticity scores </vt:lpstr>
      <vt:lpstr>Do Plasticity Score outcomes for reaction norms (RNs) cluster in line with the groupings?</vt:lpstr>
      <vt:lpstr>Are RNs and realisation of plasticity scores similar? </vt:lpstr>
      <vt:lpstr>Does correlation of RNs tell something about the correlation of their realisations of the plasticity scores?</vt:lpstr>
      <vt:lpstr>Distribution of trait values and plasticity score realisations for RNs</vt:lpstr>
      <vt:lpstr>Do the properties of the distribution of a trait correlate with the realisations of the plasticity scores?</vt:lpstr>
      <vt:lpstr>Do the properties of the distributions of a trait correlate with the realisations of the plasticity scores?</vt:lpstr>
      <vt:lpstr>Correlation of summary statistics with plasticity score realisations for different genotype forms displayed in order from top to bottom (linear, gaussian, sinusoidal, wave)</vt:lpstr>
      <vt:lpstr>Do the properties of the distributions of a trait correlate with the realisations of the plasticity scores?</vt:lpstr>
      <vt:lpstr>Do the properties of the distributions of a trait correlate with the realisations of the plasticity scores?</vt:lpstr>
      <vt:lpstr>Is there a single best score for capturing the summary statistics of the trait data?</vt:lpstr>
      <vt:lpstr>Is there a single best score for capturing the summary statistics of the trait data?</vt:lpstr>
      <vt:lpstr>Do outliers affect this correlation?</vt:lpstr>
      <vt:lpstr>Positive outliers</vt:lpstr>
      <vt:lpstr>Negative outliers</vt:lpstr>
      <vt:lpstr>Both outliers</vt:lpstr>
      <vt:lpstr>Do outliers affect this correlation?</vt:lpstr>
      <vt:lpstr>Does resolution of the reaction norm affect this correlation?</vt:lpstr>
      <vt:lpstr>Does resolution of the reaction norm affect this correlation?</vt:lpstr>
      <vt:lpstr>Lower resolution 5</vt:lpstr>
      <vt:lpstr>Does resolution of the reaction norm affect this correlation?</vt:lpstr>
      <vt:lpstr>Effect of sampling resolution on correlation with summary statistics</vt:lpstr>
      <vt:lpstr>Effect of sampling resolution on correlation with summary statistics</vt:lpstr>
      <vt:lpstr>Effect of sampling resolution on correlation with summary statistics</vt:lpstr>
      <vt:lpstr>Effect of sampling resolution on correlation with summary statistics</vt:lpstr>
      <vt:lpstr>Summary statistic regression per score</vt:lpstr>
      <vt:lpstr>Summary statistic regression per score - individually</vt:lpstr>
      <vt:lpstr>R2 for single predictor models</vt:lpstr>
      <vt:lpstr>Average R2 for single predictor models</vt:lpstr>
      <vt:lpstr>Clustering of scores based on R2 </vt:lpstr>
      <vt:lpstr>Clustering of correlation of scores for linear reaction norms – kendall and spearman show agreement   kendall for ordinal associations might be the best, no?</vt:lpstr>
      <vt:lpstr>Clustering of correlation of scores for different reaction norm types kendall for ordinal associations might be the best, no?  best number of clusters is 4 (based on avg silhouette width)</vt:lpstr>
      <vt:lpstr>Clustering of all genotype forms combined.  2 clusters as per best silhouette score. </vt:lpstr>
      <vt:lpstr>Hclust of correlation of scores from reaction norms – kendall, separated genotype forms </vt:lpstr>
      <vt:lpstr>Hclust of correlation of scores from separate reaction norm forms – kendall – no. clusters = 4</vt:lpstr>
      <vt:lpstr>Hclust of correlation of scores from combined reaction norm forms – kendall – no. clusters = 2</vt:lpstr>
      <vt:lpstr>Heatmaps of correlation of scores from reaction norms – kendall, separated genotype forms </vt:lpstr>
      <vt:lpstr>Clustering of correlation of scores from reaction norms – kendall, combined genotype forms </vt:lpstr>
      <vt:lpstr>Clustering based on coocurrence in clusters as computed previously</vt:lpstr>
      <vt:lpstr>Correlation of RNs vs correlation of plasticity score realisations for genotypes  there is no direct, straigforward mapping from one space to the other </vt:lpstr>
      <vt:lpstr>Distribution of trait values and scores </vt:lpstr>
      <vt:lpstr>Correlation (pearson, kendal, spearman, dcor, cosine similarity) of summary statistics (mean,min,max,median, slope, range, variance) with realisation of individual plasticity scores</vt:lpstr>
      <vt:lpstr>Correlation (pearson) of summary statistics (mean,min,max,median, slope, range, variance) with realisation of individual plasticity scores </vt:lpstr>
      <vt:lpstr>Correlation (spearman) of summary statistics (mean,min,max,median, slope, range, variance) with realisation of individual plasticity scores </vt:lpstr>
      <vt:lpstr>Correlation (kendall) of summary statistics (mean,min,max,median, slope, range, variance) with realisation of individual plasticity scores </vt:lpstr>
      <vt:lpstr>Correlation (dcor) of summary statistics (mean,min,max,median, slope, range, variance) with realisation of individual plasticity scores </vt:lpstr>
      <vt:lpstr>Correlation (cosine) of summary statistics (mean,min,max,median, slope, range, variance) with realisation of individual plasticity scores </vt:lpstr>
      <vt:lpstr>Clustering of genotypes in regards to summary statistics (min,max,mean,median, range, slope, variance, lower mean, upper mean)</vt:lpstr>
      <vt:lpstr>Cluster assignments of genotypes in regards to summary statistics (min,max,mean,median, range, slope, variance, lower mean, upper mean)</vt:lpstr>
      <vt:lpstr>Clustering of genotypes in regards to plasticity scores</vt:lpstr>
      <vt:lpstr>Cluster assignments of genotypes in regards to plasticity scores</vt:lpstr>
      <vt:lpstr>Cluster assignments of genotypes in regards to plasticity scores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Z2</dc:title>
  <dc:creator>Benedikt Haarscheidt</dc:creator>
  <cp:lastModifiedBy>Benedikt Haarscheidt</cp:lastModifiedBy>
  <cp:revision>39</cp:revision>
  <dcterms:created xsi:type="dcterms:W3CDTF">2025-03-24T10:41:52Z</dcterms:created>
  <dcterms:modified xsi:type="dcterms:W3CDTF">2025-05-13T09:37:40Z</dcterms:modified>
</cp:coreProperties>
</file>